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43"/>
  </p:notesMasterIdLst>
  <p:sldIdLst>
    <p:sldId id="256" r:id="rId2"/>
    <p:sldId id="257" r:id="rId3"/>
    <p:sldId id="269" r:id="rId4"/>
    <p:sldId id="270" r:id="rId5"/>
    <p:sldId id="271" r:id="rId6"/>
    <p:sldId id="272" r:id="rId7"/>
    <p:sldId id="292" r:id="rId8"/>
    <p:sldId id="266" r:id="rId9"/>
    <p:sldId id="280" r:id="rId10"/>
    <p:sldId id="285" r:id="rId11"/>
    <p:sldId id="274" r:id="rId12"/>
    <p:sldId id="275" r:id="rId13"/>
    <p:sldId id="276" r:id="rId14"/>
    <p:sldId id="277" r:id="rId15"/>
    <p:sldId id="290" r:id="rId16"/>
    <p:sldId id="281" r:id="rId17"/>
    <p:sldId id="283" r:id="rId18"/>
    <p:sldId id="291" r:id="rId19"/>
    <p:sldId id="288" r:id="rId20"/>
    <p:sldId id="289" r:id="rId21"/>
    <p:sldId id="296" r:id="rId22"/>
    <p:sldId id="299" r:id="rId23"/>
    <p:sldId id="306" r:id="rId24"/>
    <p:sldId id="300" r:id="rId25"/>
    <p:sldId id="307" r:id="rId26"/>
    <p:sldId id="304" r:id="rId27"/>
    <p:sldId id="311" r:id="rId28"/>
    <p:sldId id="301" r:id="rId29"/>
    <p:sldId id="308" r:id="rId30"/>
    <p:sldId id="302" r:id="rId31"/>
    <p:sldId id="309" r:id="rId32"/>
    <p:sldId id="305" r:id="rId33"/>
    <p:sldId id="312" r:id="rId34"/>
    <p:sldId id="297" r:id="rId35"/>
    <p:sldId id="315" r:id="rId36"/>
    <p:sldId id="314" r:id="rId37"/>
    <p:sldId id="313" r:id="rId38"/>
    <p:sldId id="298" r:id="rId39"/>
    <p:sldId id="261" r:id="rId40"/>
    <p:sldId id="265" r:id="rId41"/>
    <p:sldId id="26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C75"/>
    <a:srgbClr val="F14D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2E14E-424E-4362-BF5F-E38CCF2127A6}" type="datetimeFigureOut">
              <a:rPr lang="en-IN" smtClean="0"/>
              <a:t>06-06-2021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D56C9-FE86-4EFF-8423-E92555E46900}" type="slidenum">
              <a:rPr lang="en-IN" smtClean="0"/>
              <a:t>‹#›</a:t>
            </a:fld>
            <a:endParaRPr lang="en-IN"/>
          </a:p>
        </p:txBody>
      </p:sp>
    </p:spTree>
    <p:extLst>
      <p:ext uri="{BB962C8B-B14F-4D97-AF65-F5344CB8AC3E}">
        <p14:creationId xmlns:p14="http://schemas.microsoft.com/office/powerpoint/2010/main" val="1954188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AD56C9-FE86-4EFF-8423-E92555E46900}" type="slidenum">
              <a:rPr lang="en-IN" smtClean="0"/>
              <a:t>1</a:t>
            </a:fld>
            <a:endParaRPr lang="en-IN"/>
          </a:p>
        </p:txBody>
      </p:sp>
    </p:spTree>
    <p:extLst>
      <p:ext uri="{BB962C8B-B14F-4D97-AF65-F5344CB8AC3E}">
        <p14:creationId xmlns:p14="http://schemas.microsoft.com/office/powerpoint/2010/main" val="15873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77083E-0D54-4AF5-BE86-682A60DEB85A}"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355482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77083E-0D54-4AF5-BE86-682A60DEB85A}" type="datetimeFigureOut">
              <a:rPr lang="en-IN" smtClean="0"/>
              <a:t>06-06-2021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277152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277083E-0D54-4AF5-BE86-682A60DEB85A}"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54282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8277083E-0D54-4AF5-BE86-682A60DEB85A}" type="datetimeFigureOut">
              <a:rPr lang="en-IN" smtClean="0"/>
              <a:t>06-06-2021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188871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7083E-0D54-4AF5-BE86-682A60DEB85A}"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3563067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7083E-0D54-4AF5-BE86-682A60DEB85A}"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10394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7083E-0D54-4AF5-BE86-682A60DEB85A}"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258503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77083E-0D54-4AF5-BE86-682A60DEB85A}" type="datetimeFigureOut">
              <a:rPr lang="en-IN" smtClean="0"/>
              <a:t>06-06-2021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88354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7083E-0D54-4AF5-BE86-682A60DEB85A}" type="datetimeFigureOut">
              <a:rPr lang="en-IN" smtClean="0"/>
              <a:t>06-06-2021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25191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77083E-0D54-4AF5-BE86-682A60DEB85A}" type="datetimeFigureOut">
              <a:rPr lang="en-IN" smtClean="0"/>
              <a:t>06-06-2021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374687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77083E-0D54-4AF5-BE86-682A60DEB85A}" type="datetimeFigureOut">
              <a:rPr lang="en-IN" smtClean="0"/>
              <a:t>06-06-2021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406652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7083E-0D54-4AF5-BE86-682A60DEB85A}" type="datetimeFigureOut">
              <a:rPr lang="en-IN" smtClean="0"/>
              <a:t>06-06-2021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7288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77083E-0D54-4AF5-BE86-682A60DEB85A}" type="datetimeFigureOut">
              <a:rPr lang="en-IN" smtClean="0"/>
              <a:t>06-06-2021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1341201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277083E-0D54-4AF5-BE86-682A60DEB85A}" type="datetimeFigureOut">
              <a:rPr lang="en-IN" smtClean="0"/>
              <a:t>06-06-2021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02A07006-ABE1-433F-849A-6055CD81931D}" type="slidenum">
              <a:rPr lang="en-IN" smtClean="0"/>
              <a:t>‹#›</a:t>
            </a:fld>
            <a:endParaRPr lang="en-IN"/>
          </a:p>
        </p:txBody>
      </p:sp>
    </p:spTree>
    <p:extLst>
      <p:ext uri="{BB962C8B-B14F-4D97-AF65-F5344CB8AC3E}">
        <p14:creationId xmlns:p14="http://schemas.microsoft.com/office/powerpoint/2010/main" val="4090062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277083E-0D54-4AF5-BE86-682A60DEB85A}" type="datetimeFigureOut">
              <a:rPr lang="en-IN" smtClean="0"/>
              <a:t>06-06-2021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02A07006-ABE1-433F-849A-6055CD81931D}" type="slidenum">
              <a:rPr lang="en-IN" smtClean="0"/>
              <a:t>‹#›</a:t>
            </a:fld>
            <a:endParaRPr lang="en-IN"/>
          </a:p>
        </p:txBody>
      </p:sp>
    </p:spTree>
    <p:extLst>
      <p:ext uri="{BB962C8B-B14F-4D97-AF65-F5344CB8AC3E}">
        <p14:creationId xmlns:p14="http://schemas.microsoft.com/office/powerpoint/2010/main" val="322997763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hyperlink" Target="https://drive.google.com/file/d/14YIpH7HOu69iUQy1T4pooXBkKO_ZnCFX/view?usp=sharin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bit.ly/3uDVjQ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bit.ly/3q32fm4"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8591-D8C9-466D-90F2-62EDC2D2A38B}"/>
              </a:ext>
            </a:extLst>
          </p:cNvPr>
          <p:cNvSpPr>
            <a:spLocks noGrp="1"/>
          </p:cNvSpPr>
          <p:nvPr>
            <p:ph type="ctrTitle"/>
          </p:nvPr>
        </p:nvSpPr>
        <p:spPr>
          <a:xfrm>
            <a:off x="810375" y="1985818"/>
            <a:ext cx="10572000" cy="1723180"/>
          </a:xfrm>
        </p:spPr>
        <p:txBody>
          <a:bodyPr/>
          <a:lstStyle/>
          <a:p>
            <a:pPr algn="ctr"/>
            <a:r>
              <a:rPr lang="en-IN" dirty="0" err="1"/>
              <a:t>HiddenWalls</a:t>
            </a:r>
            <a:br>
              <a:rPr lang="en-IN" dirty="0"/>
            </a:br>
            <a:r>
              <a:rPr lang="en-IN" sz="3200" dirty="0"/>
              <a:t>(Review – 3)</a:t>
            </a:r>
            <a:endParaRPr lang="en-IN" dirty="0"/>
          </a:p>
        </p:txBody>
      </p:sp>
      <p:sp>
        <p:nvSpPr>
          <p:cNvPr id="4" name="Subtitle 2">
            <a:extLst>
              <a:ext uri="{FF2B5EF4-FFF2-40B4-BE49-F238E27FC236}">
                <a16:creationId xmlns:a16="http://schemas.microsoft.com/office/drawing/2014/main" id="{EF8007C8-D5A2-4BA1-B877-1380B68D6E7B}"/>
              </a:ext>
            </a:extLst>
          </p:cNvPr>
          <p:cNvSpPr txBox="1">
            <a:spLocks noGrp="1"/>
          </p:cNvSpPr>
          <p:nvPr>
            <p:ph type="subTitle" idx="1"/>
          </p:nvPr>
        </p:nvSpPr>
        <p:spPr>
          <a:xfrm>
            <a:off x="810375" y="4302557"/>
            <a:ext cx="10572750" cy="4349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1400" dirty="0">
                <a:solidFill>
                  <a:schemeClr val="tx1"/>
                </a:solidFill>
                <a:latin typeface="Nexa Bold" panose="02000000000000000000" pitchFamily="50" charset="0"/>
              </a:rPr>
              <a:t>by</a:t>
            </a:r>
            <a:endParaRPr lang="en-US" sz="1400" b="1" dirty="0">
              <a:solidFill>
                <a:schemeClr val="tx1"/>
              </a:solidFill>
              <a:latin typeface="Nexa Light" panose="02000000000000000000" pitchFamily="50" charset="0"/>
            </a:endParaRPr>
          </a:p>
        </p:txBody>
      </p:sp>
      <p:sp>
        <p:nvSpPr>
          <p:cNvPr id="6" name="Subtitle 2">
            <a:extLst>
              <a:ext uri="{FF2B5EF4-FFF2-40B4-BE49-F238E27FC236}">
                <a16:creationId xmlns:a16="http://schemas.microsoft.com/office/drawing/2014/main" id="{42DA662E-8282-4E39-B547-EF35741410D8}"/>
              </a:ext>
            </a:extLst>
          </p:cNvPr>
          <p:cNvSpPr txBox="1">
            <a:spLocks/>
          </p:cNvSpPr>
          <p:nvPr/>
        </p:nvSpPr>
        <p:spPr>
          <a:xfrm>
            <a:off x="1916594" y="5490350"/>
            <a:ext cx="2392549" cy="648433"/>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sz="1400" dirty="0">
                <a:latin typeface="Nexa Bold" panose="02000000000000000000" pitchFamily="50" charset="0"/>
              </a:rPr>
              <a:t>KAUSTUBH JHA</a:t>
            </a:r>
          </a:p>
          <a:p>
            <a:pPr algn="ctr"/>
            <a:r>
              <a:rPr lang="en-US" sz="1400" b="1" dirty="0">
                <a:latin typeface="Nexa Light" panose="02000000000000000000" pitchFamily="50" charset="0"/>
              </a:rPr>
              <a:t>18BCE1043</a:t>
            </a:r>
          </a:p>
        </p:txBody>
      </p:sp>
      <p:sp>
        <p:nvSpPr>
          <p:cNvPr id="7" name="Subtitle 2">
            <a:extLst>
              <a:ext uri="{FF2B5EF4-FFF2-40B4-BE49-F238E27FC236}">
                <a16:creationId xmlns:a16="http://schemas.microsoft.com/office/drawing/2014/main" id="{DC05677B-4DBB-4FF8-B77D-CCB94584A2FB}"/>
              </a:ext>
            </a:extLst>
          </p:cNvPr>
          <p:cNvSpPr txBox="1">
            <a:spLocks/>
          </p:cNvSpPr>
          <p:nvPr/>
        </p:nvSpPr>
        <p:spPr>
          <a:xfrm>
            <a:off x="5135088" y="5490351"/>
            <a:ext cx="1921824" cy="648433"/>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sz="1400" dirty="0">
                <a:latin typeface="Nexa Bold" panose="02000000000000000000" pitchFamily="50" charset="0"/>
              </a:rPr>
              <a:t>YASH DEKATE</a:t>
            </a:r>
          </a:p>
          <a:p>
            <a:pPr algn="ctr"/>
            <a:r>
              <a:rPr lang="en-US" sz="1400" b="1" dirty="0">
                <a:latin typeface="Nexa Light" panose="02000000000000000000" pitchFamily="50" charset="0"/>
              </a:rPr>
              <a:t>18BCE1307</a:t>
            </a:r>
          </a:p>
        </p:txBody>
      </p:sp>
      <p:pic>
        <p:nvPicPr>
          <p:cNvPr id="9" name="Picture 8">
            <a:extLst>
              <a:ext uri="{FF2B5EF4-FFF2-40B4-BE49-F238E27FC236}">
                <a16:creationId xmlns:a16="http://schemas.microsoft.com/office/drawing/2014/main" id="{6F15AA4E-72FE-4719-886B-973443550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252" y="471813"/>
            <a:ext cx="1689496" cy="1689496"/>
          </a:xfrm>
          <a:prstGeom prst="rect">
            <a:avLst/>
          </a:prstGeom>
        </p:spPr>
      </p:pic>
      <p:sp>
        <p:nvSpPr>
          <p:cNvPr id="8" name="Subtitle 2">
            <a:extLst>
              <a:ext uri="{FF2B5EF4-FFF2-40B4-BE49-F238E27FC236}">
                <a16:creationId xmlns:a16="http://schemas.microsoft.com/office/drawing/2014/main" id="{B8161FED-817F-49B5-B554-9407E708E47D}"/>
              </a:ext>
            </a:extLst>
          </p:cNvPr>
          <p:cNvSpPr txBox="1">
            <a:spLocks/>
          </p:cNvSpPr>
          <p:nvPr/>
        </p:nvSpPr>
        <p:spPr>
          <a:xfrm>
            <a:off x="7882857" y="5490349"/>
            <a:ext cx="2392549" cy="648433"/>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sz="1400" dirty="0">
                <a:latin typeface="Nexa Bold" panose="02000000000000000000" pitchFamily="50" charset="0"/>
              </a:rPr>
              <a:t>ADITYA PRASAD</a:t>
            </a:r>
          </a:p>
          <a:p>
            <a:pPr algn="ctr"/>
            <a:r>
              <a:rPr lang="en-US" sz="1400" b="1" dirty="0">
                <a:latin typeface="Nexa Light" panose="02000000000000000000" pitchFamily="50" charset="0"/>
              </a:rPr>
              <a:t>18BCE1047</a:t>
            </a:r>
          </a:p>
        </p:txBody>
      </p:sp>
    </p:spTree>
    <p:extLst>
      <p:ext uri="{BB962C8B-B14F-4D97-AF65-F5344CB8AC3E}">
        <p14:creationId xmlns:p14="http://schemas.microsoft.com/office/powerpoint/2010/main" val="79123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Configuration Module (</a:t>
            </a:r>
            <a:r>
              <a:rPr lang="en-US" sz="1600" b="1" dirty="0" err="1">
                <a:solidFill>
                  <a:srgbClr val="F25C75"/>
                </a:solidFill>
              </a:rPr>
              <a:t>server.yaml</a:t>
            </a:r>
            <a:r>
              <a:rPr lang="en-US" sz="1600" b="1" dirty="0">
                <a:solidFill>
                  <a:srgbClr val="F25C75"/>
                </a:solidFill>
              </a:rPr>
              <a:t>)</a:t>
            </a:r>
          </a:p>
          <a:p>
            <a:pPr lvl="1" algn="just">
              <a:buFont typeface="Courier New" panose="02070309020205020404" pitchFamily="49" charset="0"/>
              <a:buChar char="o"/>
            </a:pPr>
            <a:r>
              <a:rPr lang="en-US" sz="1400" b="1" dirty="0"/>
              <a:t>Firewall Rules Configuration</a:t>
            </a:r>
          </a:p>
          <a:p>
            <a:pPr marL="457200" lvl="1" indent="0" algn="just">
              <a:buNone/>
            </a:pPr>
            <a:endParaRPr lang="en-US" sz="1400" b="1" dirty="0"/>
          </a:p>
          <a:p>
            <a:pPr lvl="1" algn="just">
              <a:buFont typeface="Courier New" panose="02070309020205020404" pitchFamily="49" charset="0"/>
              <a:buChar char="o"/>
            </a:pPr>
            <a:r>
              <a:rPr lang="en-US" sz="1400" dirty="0"/>
              <a:t>In the above file, we are basically setting up the basic configuration rules for the firewall.</a:t>
            </a:r>
          </a:p>
          <a:p>
            <a:pPr lvl="1" algn="just">
              <a:buFont typeface="Courier New" panose="02070309020205020404" pitchFamily="49" charset="0"/>
              <a:buChar char="o"/>
            </a:pPr>
            <a:r>
              <a:rPr lang="en-US" sz="1400" dirty="0"/>
              <a:t>We set up the </a:t>
            </a:r>
            <a:r>
              <a:rPr lang="en-US" sz="1400" dirty="0" err="1"/>
              <a:t>module_name</a:t>
            </a:r>
            <a:r>
              <a:rPr lang="en-US" sz="1400" dirty="0"/>
              <a:t> which is the name for the hidden firewall module, </a:t>
            </a:r>
            <a:r>
              <a:rPr lang="en-US" sz="1400" dirty="0" err="1"/>
              <a:t>public_ports</a:t>
            </a:r>
            <a:r>
              <a:rPr lang="en-US" sz="1400" dirty="0"/>
              <a:t> which are the ports that should be publicly visible to every machine, </a:t>
            </a:r>
            <a:r>
              <a:rPr lang="en-US" sz="1400" dirty="0" err="1"/>
              <a:t>hide_key</a:t>
            </a:r>
            <a:r>
              <a:rPr lang="en-US" sz="1400" dirty="0"/>
              <a:t> and </a:t>
            </a:r>
            <a:r>
              <a:rPr lang="en-US" sz="1400" dirty="0" err="1"/>
              <a:t>unhide_key</a:t>
            </a:r>
            <a:r>
              <a:rPr lang="en-US" sz="1400" dirty="0"/>
              <a:t> to hide/unhide our module and at last, the whitelist which are the IPs which are trusted by our machine to communicate with through specific ports only.</a:t>
            </a:r>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427139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a:t>Module Hiding/Unhiding</a:t>
            </a:r>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4" name="Table 4">
            <a:extLst>
              <a:ext uri="{FF2B5EF4-FFF2-40B4-BE49-F238E27FC236}">
                <a16:creationId xmlns:a16="http://schemas.microsoft.com/office/drawing/2014/main" id="{36640C5A-881B-4524-9157-5E15D2C55C10}"/>
              </a:ext>
            </a:extLst>
          </p:cNvPr>
          <p:cNvGraphicFramePr>
            <a:graphicFrameLocks noGrp="1"/>
          </p:cNvGraphicFramePr>
          <p:nvPr>
            <p:extLst>
              <p:ext uri="{D42A27DB-BD31-4B8C-83A1-F6EECF244321}">
                <p14:modId xmlns:p14="http://schemas.microsoft.com/office/powerpoint/2010/main" val="2633834995"/>
              </p:ext>
            </p:extLst>
          </p:nvPr>
        </p:nvGraphicFramePr>
        <p:xfrm>
          <a:off x="1394691" y="3134212"/>
          <a:ext cx="10107380" cy="3276600"/>
        </p:xfrm>
        <a:graphic>
          <a:graphicData uri="http://schemas.openxmlformats.org/drawingml/2006/table">
            <a:tbl>
              <a:tblPr firstRow="1" bandRow="1">
                <a:tableStyleId>{2D5ABB26-0587-4C30-8999-92F81FD0307C}</a:tableStyleId>
              </a:tblPr>
              <a:tblGrid>
                <a:gridCol w="5209309">
                  <a:extLst>
                    <a:ext uri="{9D8B030D-6E8A-4147-A177-3AD203B41FA5}">
                      <a16:colId xmlns:a16="http://schemas.microsoft.com/office/drawing/2014/main" val="3415935648"/>
                    </a:ext>
                  </a:extLst>
                </a:gridCol>
                <a:gridCol w="4898071">
                  <a:extLst>
                    <a:ext uri="{9D8B030D-6E8A-4147-A177-3AD203B41FA5}">
                      <a16:colId xmlns:a16="http://schemas.microsoft.com/office/drawing/2014/main" val="472289545"/>
                    </a:ext>
                  </a:extLst>
                </a:gridCol>
              </a:tblGrid>
              <a:tr h="370840">
                <a:tc>
                  <a:txBody>
                    <a:bodyPr/>
                    <a:lstStyle/>
                    <a:p>
                      <a:r>
                        <a:rPr lang="en-US" sz="1100" dirty="0"/>
                        <a:t>// This stores the IP addresses from whitelists</a:t>
                      </a:r>
                    </a:p>
                    <a:p>
                      <a:r>
                        <a:rPr lang="en-US" sz="1100" dirty="0"/>
                        <a:t>static unsigned char *</a:t>
                      </a:r>
                      <a:r>
                        <a:rPr lang="en-US" sz="1100" dirty="0" err="1"/>
                        <a:t>ip_address</a:t>
                      </a:r>
                      <a:r>
                        <a:rPr lang="en-US" sz="1100" dirty="0"/>
                        <a:t> = "\x14\x00\x00\x03";</a:t>
                      </a:r>
                    </a:p>
                    <a:p>
                      <a:endParaRPr lang="en-US" sz="1100" dirty="0"/>
                    </a:p>
                    <a:p>
                      <a:r>
                        <a:rPr lang="en-US" sz="1100" dirty="0"/>
                        <a:t>// This is the head pointer pointing to currently implemented module</a:t>
                      </a:r>
                    </a:p>
                    <a:p>
                      <a:r>
                        <a:rPr lang="en-US" sz="1100" dirty="0"/>
                        <a:t>static struct </a:t>
                      </a:r>
                      <a:r>
                        <a:rPr lang="en-US" sz="1100" dirty="0" err="1"/>
                        <a:t>list_head</a:t>
                      </a:r>
                      <a:r>
                        <a:rPr lang="en-US" sz="1100" dirty="0"/>
                        <a:t> *</a:t>
                      </a:r>
                      <a:r>
                        <a:rPr lang="en-US" sz="1100" dirty="0" err="1"/>
                        <a:t>module_previous</a:t>
                      </a:r>
                      <a:r>
                        <a:rPr lang="en-US" sz="1100" dirty="0"/>
                        <a:t>;</a:t>
                      </a:r>
                    </a:p>
                    <a:p>
                      <a:endParaRPr lang="en-US" sz="1100" dirty="0"/>
                    </a:p>
                    <a:p>
                      <a:r>
                        <a:rPr lang="en-US" sz="1100" dirty="0"/>
                        <a:t>// This bit is to track hide/unhide status of current module</a:t>
                      </a:r>
                    </a:p>
                    <a:p>
                      <a:r>
                        <a:rPr lang="en-US" sz="1100" dirty="0"/>
                        <a:t>static short </a:t>
                      </a:r>
                      <a:r>
                        <a:rPr lang="en-US" sz="1100" dirty="0" err="1"/>
                        <a:t>module_hidden</a:t>
                      </a:r>
                      <a:r>
                        <a:rPr lang="en-US" sz="1100" dirty="0"/>
                        <a:t> = 0;</a:t>
                      </a:r>
                    </a:p>
                    <a:p>
                      <a:endParaRPr lang="en-US" sz="1100" dirty="0"/>
                    </a:p>
                    <a:p>
                      <a:r>
                        <a:rPr lang="en-US" sz="1100" dirty="0"/>
                        <a:t>// List of public ports mentioned </a:t>
                      </a:r>
                    </a:p>
                    <a:p>
                      <a:r>
                        <a:rPr lang="en-US" sz="1100" dirty="0"/>
                        <a:t>int whitelist[]={PUBLIC_PORTS};</a:t>
                      </a:r>
                    </a:p>
                    <a:p>
                      <a:endParaRPr lang="en-US" sz="1100" dirty="0"/>
                    </a:p>
                    <a:p>
                      <a:r>
                        <a:rPr lang="en-US" sz="1100" dirty="0"/>
                        <a:t>void </a:t>
                      </a:r>
                      <a:r>
                        <a:rPr lang="en-US" sz="1100" dirty="0" err="1"/>
                        <a:t>module_hide</a:t>
                      </a:r>
                      <a:r>
                        <a:rPr lang="en-US" sz="1100" dirty="0"/>
                        <a:t>(void)</a:t>
                      </a:r>
                    </a:p>
                    <a:p>
                      <a:r>
                        <a:rPr lang="en-US" sz="1100" dirty="0"/>
                        <a:t>{</a:t>
                      </a:r>
                    </a:p>
                    <a:p>
                      <a:r>
                        <a:rPr lang="en-US" sz="1100" dirty="0"/>
                        <a:t>	</a:t>
                      </a:r>
                      <a:r>
                        <a:rPr lang="en-US" sz="1100" dirty="0" err="1"/>
                        <a:t>module_previous</a:t>
                      </a:r>
                      <a:r>
                        <a:rPr lang="en-US" sz="1100" dirty="0"/>
                        <a:t> = THIS_MODULE-&gt;list;</a:t>
                      </a:r>
                    </a:p>
                    <a:p>
                      <a:r>
                        <a:rPr lang="en-US" sz="1100" dirty="0"/>
                        <a:t>	</a:t>
                      </a:r>
                      <a:r>
                        <a:rPr lang="en-US" sz="1100" dirty="0" err="1"/>
                        <a:t>list_del</a:t>
                      </a:r>
                      <a:r>
                        <a:rPr lang="en-US" sz="1100" dirty="0"/>
                        <a:t>(&amp;THIS_MODULE-&gt;list);</a:t>
                      </a:r>
                    </a:p>
                    <a:p>
                      <a:r>
                        <a:rPr lang="en-US" sz="1100" dirty="0"/>
                        <a:t>	</a:t>
                      </a:r>
                      <a:r>
                        <a:rPr lang="en-US" sz="1100" dirty="0" err="1"/>
                        <a:t>module_hidden</a:t>
                      </a:r>
                      <a:r>
                        <a:rPr lang="en-US" sz="1100" dirty="0"/>
                        <a:t> = 1;</a:t>
                      </a:r>
                    </a:p>
                    <a:p>
                      <a:r>
                        <a:rPr lang="en-US" sz="1100" dirty="0"/>
                        <a:t>}</a:t>
                      </a:r>
                    </a:p>
                    <a:p>
                      <a:endParaRPr lang="en-IN"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lang="en-IN" sz="1100" dirty="0" err="1"/>
                        <a:t>ssize_t</a:t>
                      </a:r>
                      <a:r>
                        <a:rPr lang="en-IN" sz="1100" dirty="0"/>
                        <a:t> </a:t>
                      </a:r>
                      <a:r>
                        <a:rPr lang="en-IN" sz="1100" dirty="0" err="1"/>
                        <a:t>fake_write</a:t>
                      </a:r>
                      <a:r>
                        <a:rPr lang="en-IN" sz="1100" dirty="0"/>
                        <a:t>(struct file * </a:t>
                      </a:r>
                      <a:r>
                        <a:rPr lang="en-IN" sz="1100" dirty="0" err="1"/>
                        <a:t>filp</a:t>
                      </a:r>
                      <a:r>
                        <a:rPr lang="en-IN" sz="1100" dirty="0"/>
                        <a:t>)</a:t>
                      </a:r>
                    </a:p>
                    <a:p>
                      <a:r>
                        <a:rPr lang="en-IN" sz="1100" dirty="0"/>
                        <a:t>{</a:t>
                      </a:r>
                    </a:p>
                    <a:p>
                      <a:r>
                        <a:rPr lang="en-IN" sz="1100" dirty="0"/>
                        <a:t>	</a:t>
                      </a:r>
                      <a:r>
                        <a:rPr lang="en-IN" sz="1100" dirty="0" err="1"/>
                        <a:t>memset</a:t>
                      </a:r>
                      <a:r>
                        <a:rPr lang="en-IN" sz="1100" dirty="0"/>
                        <a:t>(message,0,127);  //key to unhide</a:t>
                      </a:r>
                    </a:p>
                    <a:p>
                      <a:r>
                        <a:rPr lang="en-IN" sz="1100" dirty="0"/>
                        <a:t>	if(</a:t>
                      </a:r>
                      <a:r>
                        <a:rPr lang="en-IN" sz="1100" dirty="0" err="1"/>
                        <a:t>strstr</a:t>
                      </a:r>
                      <a:r>
                        <a:rPr lang="en-IN" sz="1100" dirty="0"/>
                        <a:t>(</a:t>
                      </a:r>
                      <a:r>
                        <a:rPr lang="en-IN" sz="1100" dirty="0" err="1"/>
                        <a:t>message,"UNHIDE_KEY</a:t>
                      </a:r>
                      <a:r>
                        <a:rPr lang="en-IN" sz="1100" dirty="0"/>
                        <a:t>")!=NULL)</a:t>
                      </a:r>
                    </a:p>
                    <a:p>
                      <a:r>
                        <a:rPr lang="en-IN" sz="1100" dirty="0"/>
                        <a:t>	{</a:t>
                      </a:r>
                    </a:p>
                    <a:p>
                      <a:r>
                        <a:rPr lang="en-IN" sz="1100" dirty="0"/>
                        <a:t>		</a:t>
                      </a:r>
                      <a:r>
                        <a:rPr lang="en-IN" sz="1100" dirty="0" err="1"/>
                        <a:t>list_add</a:t>
                      </a:r>
                      <a:r>
                        <a:rPr lang="en-IN" sz="1100" dirty="0"/>
                        <a:t>(&amp;THIS_MODULE-&gt;list, </a:t>
                      </a:r>
                      <a:r>
                        <a:rPr lang="en-IN" sz="1100" dirty="0" err="1"/>
                        <a:t>module_previous</a:t>
                      </a:r>
                      <a:r>
                        <a:rPr lang="en-IN" sz="1100" dirty="0"/>
                        <a:t>);</a:t>
                      </a:r>
                    </a:p>
                    <a:p>
                      <a:r>
                        <a:rPr lang="en-IN" sz="1100" dirty="0"/>
                        <a:t>		</a:t>
                      </a:r>
                      <a:r>
                        <a:rPr lang="en-IN" sz="1100" dirty="0" err="1"/>
                        <a:t>module_hidden</a:t>
                      </a:r>
                      <a:r>
                        <a:rPr lang="en-IN" sz="1100" dirty="0"/>
                        <a:t> = 0;</a:t>
                      </a:r>
                    </a:p>
                    <a:p>
                      <a:r>
                        <a:rPr lang="en-IN" sz="1100" dirty="0"/>
                        <a:t>    	}</a:t>
                      </a:r>
                    </a:p>
                    <a:p>
                      <a:endParaRPr lang="en-IN" sz="1100" dirty="0"/>
                    </a:p>
                    <a:p>
                      <a:r>
                        <a:rPr lang="en-IN" sz="1100" dirty="0"/>
                        <a:t>   	if(</a:t>
                      </a:r>
                      <a:r>
                        <a:rPr lang="en-IN" sz="1100" dirty="0" err="1"/>
                        <a:t>strstr</a:t>
                      </a:r>
                      <a:r>
                        <a:rPr lang="en-IN" sz="1100" dirty="0"/>
                        <a:t>(</a:t>
                      </a:r>
                      <a:r>
                        <a:rPr lang="en-IN" sz="1100" dirty="0" err="1"/>
                        <a:t>message,"HIDE_KEY</a:t>
                      </a:r>
                      <a:r>
                        <a:rPr lang="en-IN" sz="1100" dirty="0"/>
                        <a:t>")!=NULL)</a:t>
                      </a:r>
                    </a:p>
                    <a:p>
                      <a:r>
                        <a:rPr lang="en-IN" sz="1100" dirty="0"/>
                        <a:t>		</a:t>
                      </a:r>
                      <a:r>
                        <a:rPr lang="en-IN" sz="1100" dirty="0" err="1"/>
                        <a:t>module_hide</a:t>
                      </a:r>
                      <a:r>
                        <a:rPr lang="en-IN" sz="1100" dirty="0"/>
                        <a:t>();</a:t>
                      </a:r>
                    </a:p>
                    <a:p>
                      <a:r>
                        <a:rPr lang="en-IN" sz="1100" dirty="0"/>
                        <a:t>}</a:t>
                      </a:r>
                    </a:p>
                    <a:p>
                      <a:endParaRPr lang="en-IN"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6831"/>
                  </a:ext>
                </a:extLst>
              </a:tr>
            </a:tbl>
          </a:graphicData>
        </a:graphic>
      </p:graphicFrame>
    </p:spTree>
    <p:extLst>
      <p:ext uri="{BB962C8B-B14F-4D97-AF65-F5344CB8AC3E}">
        <p14:creationId xmlns:p14="http://schemas.microsoft.com/office/powerpoint/2010/main" val="403670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a:t>Module Hiding/Unhiding</a:t>
            </a:r>
          </a:p>
          <a:p>
            <a:pPr marL="457200" lvl="1" indent="0" algn="just">
              <a:buNone/>
            </a:pPr>
            <a:endParaRPr lang="en-US" sz="1400" b="1" dirty="0"/>
          </a:p>
          <a:p>
            <a:pPr lvl="1" algn="just">
              <a:buFont typeface="Courier New" panose="02070309020205020404" pitchFamily="49" charset="0"/>
              <a:buChar char="o"/>
            </a:pPr>
            <a:r>
              <a:rPr lang="en-US" sz="1400" dirty="0" err="1"/>
              <a:t>list.h</a:t>
            </a:r>
            <a:r>
              <a:rPr lang="en-US" sz="1400" dirty="0"/>
              <a:t> provides a predefined mechanism in Linux to handle the kernel modules as a doubly linked list. When the kernel module is visible, it is because the THIS_MODULE pointer is pointing to it. The THIS_MODULE pointer is created automatically during kernel module initialization along with the struct.</a:t>
            </a:r>
          </a:p>
          <a:p>
            <a:pPr lvl="1" algn="just">
              <a:buFont typeface="Courier New" panose="02070309020205020404" pitchFamily="49" charset="0"/>
              <a:buChar char="o"/>
            </a:pPr>
            <a:r>
              <a:rPr lang="en-US" sz="1400" dirty="0"/>
              <a:t>It provides  a struct as follows</a:t>
            </a:r>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5" name="Table 5">
            <a:extLst>
              <a:ext uri="{FF2B5EF4-FFF2-40B4-BE49-F238E27FC236}">
                <a16:creationId xmlns:a16="http://schemas.microsoft.com/office/drawing/2014/main" id="{4E0B5145-FAA2-41F3-A2EC-2AD8D6D07FE4}"/>
              </a:ext>
            </a:extLst>
          </p:cNvPr>
          <p:cNvGraphicFramePr>
            <a:graphicFrameLocks noGrp="1"/>
          </p:cNvGraphicFramePr>
          <p:nvPr>
            <p:extLst>
              <p:ext uri="{D42A27DB-BD31-4B8C-83A1-F6EECF244321}">
                <p14:modId xmlns:p14="http://schemas.microsoft.com/office/powerpoint/2010/main" val="2972418187"/>
              </p:ext>
            </p:extLst>
          </p:nvPr>
        </p:nvGraphicFramePr>
        <p:xfrm>
          <a:off x="1394691" y="4506575"/>
          <a:ext cx="2835563" cy="1280160"/>
        </p:xfrm>
        <a:graphic>
          <a:graphicData uri="http://schemas.openxmlformats.org/drawingml/2006/table">
            <a:tbl>
              <a:tblPr firstRow="1" bandRow="1">
                <a:tableStyleId>{2D5ABB26-0587-4C30-8999-92F81FD0307C}</a:tableStyleId>
              </a:tblPr>
              <a:tblGrid>
                <a:gridCol w="2835563">
                  <a:extLst>
                    <a:ext uri="{9D8B030D-6E8A-4147-A177-3AD203B41FA5}">
                      <a16:colId xmlns:a16="http://schemas.microsoft.com/office/drawing/2014/main" val="3622651833"/>
                    </a:ext>
                  </a:extLst>
                </a:gridCol>
              </a:tblGrid>
              <a:tr h="1201498">
                <a:tc>
                  <a:txBody>
                    <a:bodyPr/>
                    <a:lstStyle/>
                    <a:p>
                      <a:pPr marL="0" lvl="0" indent="-57150" algn="just">
                        <a:buNone/>
                      </a:pPr>
                      <a:endParaRPr lang="en-US" sz="1200" dirty="0"/>
                    </a:p>
                    <a:p>
                      <a:pPr marL="0" lvl="0" indent="-57150" algn="just">
                        <a:buNone/>
                      </a:pPr>
                      <a:r>
                        <a:rPr lang="en-US" sz="1200" dirty="0"/>
                        <a:t>struct </a:t>
                      </a:r>
                      <a:r>
                        <a:rPr lang="en-US" sz="1200" dirty="0" err="1"/>
                        <a:t>list_head</a:t>
                      </a:r>
                      <a:r>
                        <a:rPr lang="en-US" sz="1200" dirty="0"/>
                        <a:t> </a:t>
                      </a:r>
                    </a:p>
                    <a:p>
                      <a:pPr marL="0" lvl="0" indent="-57150" algn="just">
                        <a:buNone/>
                      </a:pPr>
                      <a:r>
                        <a:rPr lang="en-US" sz="1200" dirty="0"/>
                        <a:t>{</a:t>
                      </a:r>
                    </a:p>
                    <a:p>
                      <a:pPr marL="0" lvl="0" indent="-57150" algn="just">
                        <a:buNone/>
                      </a:pPr>
                      <a:r>
                        <a:rPr lang="en-US" sz="1200" dirty="0"/>
                        <a:t>	struct </a:t>
                      </a:r>
                      <a:r>
                        <a:rPr lang="en-US" sz="1200" dirty="0" err="1"/>
                        <a:t>list_head</a:t>
                      </a:r>
                      <a:r>
                        <a:rPr lang="en-US" sz="1200" dirty="0"/>
                        <a:t> *next, *</a:t>
                      </a:r>
                      <a:r>
                        <a:rPr lang="en-US" sz="1200" dirty="0" err="1"/>
                        <a:t>prev</a:t>
                      </a:r>
                      <a:r>
                        <a:rPr lang="en-US" sz="1200" dirty="0"/>
                        <a:t>;</a:t>
                      </a:r>
                    </a:p>
                    <a:p>
                      <a:pPr marL="0" lvl="0" indent="-57150" algn="just">
                        <a:buNone/>
                      </a:pPr>
                      <a:r>
                        <a:rPr lang="en-US" sz="1200" dirty="0"/>
                        <a:t>};</a:t>
                      </a:r>
                    </a:p>
                    <a:p>
                      <a:endParaRPr lang="en-IN"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20152"/>
                  </a:ext>
                </a:extLst>
              </a:tr>
            </a:tbl>
          </a:graphicData>
        </a:graphic>
      </p:graphicFrame>
    </p:spTree>
    <p:extLst>
      <p:ext uri="{BB962C8B-B14F-4D97-AF65-F5344CB8AC3E}">
        <p14:creationId xmlns:p14="http://schemas.microsoft.com/office/powerpoint/2010/main" val="28933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a:t>Module Hiding/Unhiding</a:t>
            </a:r>
          </a:p>
          <a:p>
            <a:pPr marL="457200" lvl="1" indent="0" algn="just">
              <a:buNone/>
            </a:pPr>
            <a:endParaRPr lang="en-US" sz="1400" b="1" dirty="0"/>
          </a:p>
          <a:p>
            <a:pPr lvl="1" algn="just">
              <a:buFont typeface="Courier New" panose="02070309020205020404" pitchFamily="49" charset="0"/>
              <a:buChar char="o"/>
            </a:pPr>
            <a:r>
              <a:rPr lang="en-US" sz="1400" dirty="0"/>
              <a:t>The </a:t>
            </a:r>
            <a:r>
              <a:rPr lang="en-US" sz="1400" dirty="0" err="1"/>
              <a:t>module_hide</a:t>
            </a:r>
            <a:r>
              <a:rPr lang="en-US" sz="1400" dirty="0"/>
              <a:t>() function is called in </a:t>
            </a:r>
            <a:r>
              <a:rPr lang="en-US" sz="1400" dirty="0" err="1"/>
              <a:t>init</a:t>
            </a:r>
            <a:r>
              <a:rPr lang="en-US" sz="1400" dirty="0"/>
              <a:t>() at the beginning so that, to the user, the module is hidden by default. </a:t>
            </a:r>
          </a:p>
          <a:p>
            <a:pPr lvl="1" algn="just">
              <a:buFont typeface="Courier New" panose="02070309020205020404" pitchFamily="49" charset="0"/>
              <a:buChar char="o"/>
            </a:pPr>
            <a:r>
              <a:rPr lang="en-US" sz="1400" dirty="0"/>
              <a:t>The </a:t>
            </a:r>
            <a:r>
              <a:rPr lang="en-US" sz="1400" dirty="0" err="1"/>
              <a:t>module_hide</a:t>
            </a:r>
            <a:r>
              <a:rPr lang="en-US" sz="1400" dirty="0"/>
              <a:t>() method stores the module pointed to by THIS_MODULE . It stores the value pointed to by this pointer in a variable of  type struct </a:t>
            </a:r>
            <a:r>
              <a:rPr lang="en-US" sz="1400" dirty="0" err="1"/>
              <a:t>list_head</a:t>
            </a:r>
            <a:r>
              <a:rPr lang="en-US" sz="1400" dirty="0"/>
              <a:t>. Then the currently pointed to module is deleted from the doubly linked list.</a:t>
            </a:r>
          </a:p>
          <a:p>
            <a:pPr lvl="1" algn="just">
              <a:buFont typeface="Courier New" panose="02070309020205020404" pitchFamily="49" charset="0"/>
              <a:buChar char="o"/>
            </a:pPr>
            <a:r>
              <a:rPr lang="en-US" sz="1400" dirty="0"/>
              <a:t>To unhide the module we simply add back the variable of type struct that holds the module.</a:t>
            </a:r>
          </a:p>
          <a:p>
            <a:pPr lvl="1" algn="just">
              <a:buFont typeface="Courier New" panose="02070309020205020404" pitchFamily="49" charset="0"/>
              <a:buChar char="o"/>
            </a:pPr>
            <a:r>
              <a:rPr lang="en-US" sz="1400" dirty="0"/>
              <a:t>All this is triggered when we enter the respective hiding/unhiding keys.</a:t>
            </a:r>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1336408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err="1"/>
              <a:t>Netfliter</a:t>
            </a:r>
            <a:r>
              <a:rPr lang="en-US" sz="1400" b="1" dirty="0"/>
              <a:t> hooking and packet handling</a:t>
            </a:r>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4" name="Table 4">
            <a:extLst>
              <a:ext uri="{FF2B5EF4-FFF2-40B4-BE49-F238E27FC236}">
                <a16:creationId xmlns:a16="http://schemas.microsoft.com/office/drawing/2014/main" id="{36640C5A-881B-4524-9157-5E15D2C55C10}"/>
              </a:ext>
            </a:extLst>
          </p:cNvPr>
          <p:cNvGraphicFramePr>
            <a:graphicFrameLocks noGrp="1"/>
          </p:cNvGraphicFramePr>
          <p:nvPr>
            <p:extLst>
              <p:ext uri="{D42A27DB-BD31-4B8C-83A1-F6EECF244321}">
                <p14:modId xmlns:p14="http://schemas.microsoft.com/office/powerpoint/2010/main" val="805569168"/>
              </p:ext>
            </p:extLst>
          </p:nvPr>
        </p:nvGraphicFramePr>
        <p:xfrm>
          <a:off x="1394691" y="3134212"/>
          <a:ext cx="10107380" cy="3276600"/>
        </p:xfrm>
        <a:graphic>
          <a:graphicData uri="http://schemas.openxmlformats.org/drawingml/2006/table">
            <a:tbl>
              <a:tblPr firstRow="1" bandRow="1">
                <a:tableStyleId>{2D5ABB26-0587-4C30-8999-92F81FD0307C}</a:tableStyleId>
              </a:tblPr>
              <a:tblGrid>
                <a:gridCol w="5209309">
                  <a:extLst>
                    <a:ext uri="{9D8B030D-6E8A-4147-A177-3AD203B41FA5}">
                      <a16:colId xmlns:a16="http://schemas.microsoft.com/office/drawing/2014/main" val="3415935648"/>
                    </a:ext>
                  </a:extLst>
                </a:gridCol>
                <a:gridCol w="4898071">
                  <a:extLst>
                    <a:ext uri="{9D8B030D-6E8A-4147-A177-3AD203B41FA5}">
                      <a16:colId xmlns:a16="http://schemas.microsoft.com/office/drawing/2014/main" val="472289545"/>
                    </a:ext>
                  </a:extLst>
                </a:gridCol>
              </a:tblGrid>
              <a:tr h="370840">
                <a:tc>
                  <a:txBody>
                    <a:bodyPr/>
                    <a:lstStyle/>
                    <a:p>
                      <a:r>
                        <a:rPr lang="en-US" sz="1100" dirty="0"/>
                        <a:t>unsigned int main_hook_v4(struct </a:t>
                      </a:r>
                      <a:r>
                        <a:rPr lang="en-US" sz="1100" dirty="0" err="1"/>
                        <a:t>sk_buff</a:t>
                      </a:r>
                      <a:r>
                        <a:rPr lang="en-US" sz="1100" dirty="0"/>
                        <a:t> *</a:t>
                      </a:r>
                      <a:r>
                        <a:rPr lang="en-US" sz="1100" dirty="0" err="1"/>
                        <a:t>skb</a:t>
                      </a:r>
                      <a:r>
                        <a:rPr lang="en-US" sz="1100" dirty="0"/>
                        <a:t>, const struct </a:t>
                      </a:r>
                      <a:r>
                        <a:rPr lang="en-US" sz="1100" dirty="0" err="1"/>
                        <a:t>net_device</a:t>
                      </a:r>
                      <a:r>
                        <a:rPr lang="en-US" sz="1100" dirty="0"/>
                        <a:t> *in,</a:t>
                      </a:r>
                    </a:p>
                    <a:p>
                      <a:r>
                        <a:rPr lang="en-US" sz="1100" dirty="0"/>
                        <a:t>					      const struct </a:t>
                      </a:r>
                      <a:r>
                        <a:rPr lang="en-US" sz="1100" dirty="0" err="1"/>
                        <a:t>net_device</a:t>
                      </a:r>
                      <a:r>
                        <a:rPr lang="en-US" sz="1100" dirty="0"/>
                        <a:t> *out, int (*</a:t>
                      </a:r>
                      <a:r>
                        <a:rPr lang="en-US" sz="1100" dirty="0" err="1"/>
                        <a:t>okfn</a:t>
                      </a:r>
                      <a:r>
                        <a:rPr lang="en-US" sz="1100" dirty="0"/>
                        <a:t>)(struct </a:t>
                      </a:r>
                      <a:r>
                        <a:rPr lang="en-US" sz="1100" dirty="0" err="1"/>
                        <a:t>sk_buff</a:t>
                      </a:r>
                      <a:r>
                        <a:rPr lang="en-US" sz="1100" dirty="0"/>
                        <a:t>*))</a:t>
                      </a:r>
                    </a:p>
                    <a:p>
                      <a:r>
                        <a:rPr lang="en-US" sz="1100" dirty="0"/>
                        <a:t>{</a:t>
                      </a:r>
                    </a:p>
                    <a:p>
                      <a:endParaRPr lang="en-US" sz="1100" dirty="0"/>
                    </a:p>
                    <a:p>
                      <a:r>
                        <a:rPr lang="en-US" sz="1100" dirty="0"/>
                        <a:t>	struct </a:t>
                      </a:r>
                      <a:r>
                        <a:rPr lang="en-US" sz="1100" dirty="0" err="1"/>
                        <a:t>iphdr</a:t>
                      </a:r>
                      <a:r>
                        <a:rPr lang="en-US" sz="1100" dirty="0"/>
                        <a:t> *</a:t>
                      </a:r>
                      <a:r>
                        <a:rPr lang="en-US" sz="1100" dirty="0" err="1"/>
                        <a:t>ip_hdr</a:t>
                      </a:r>
                      <a:r>
                        <a:rPr lang="en-US" sz="1100" dirty="0"/>
                        <a:t> = (</a:t>
                      </a:r>
                      <a:r>
                        <a:rPr lang="en-US" sz="1100" dirty="0" err="1"/>
                        <a:t>skb</a:t>
                      </a:r>
                      <a:r>
                        <a:rPr lang="en-US" sz="1100" dirty="0"/>
                        <a:t>!=0)?(struct </a:t>
                      </a:r>
                      <a:r>
                        <a:rPr lang="en-US" sz="1100" dirty="0" err="1"/>
                        <a:t>iphdr</a:t>
                      </a:r>
                      <a:r>
                        <a:rPr lang="en-US" sz="1100" dirty="0"/>
                        <a:t> *)</a:t>
                      </a:r>
                      <a:r>
                        <a:rPr lang="en-US" sz="1100" dirty="0" err="1"/>
                        <a:t>skb_network_header</a:t>
                      </a:r>
                      <a:r>
                        <a:rPr lang="en-US" sz="1100" dirty="0"/>
                        <a:t>(</a:t>
                      </a:r>
                      <a:r>
                        <a:rPr lang="en-US" sz="1100" dirty="0" err="1"/>
                        <a:t>skb</a:t>
                      </a:r>
                      <a:r>
                        <a:rPr lang="en-US" sz="1100" dirty="0"/>
                        <a:t>):0;</a:t>
                      </a:r>
                    </a:p>
                    <a:p>
                      <a:r>
                        <a:rPr lang="en-US" sz="1100" dirty="0"/>
                        <a:t>	unsigned int res=55;</a:t>
                      </a:r>
                    </a:p>
                    <a:p>
                      <a:endParaRPr lang="en-US" sz="1100" dirty="0"/>
                    </a:p>
                    <a:p>
                      <a:r>
                        <a:rPr lang="en-US" sz="1100" dirty="0"/>
                        <a:t>		if(!</a:t>
                      </a:r>
                      <a:r>
                        <a:rPr lang="en-US" sz="1100" dirty="0" err="1"/>
                        <a:t>skb</a:t>
                      </a:r>
                      <a:r>
                        <a:rPr lang="en-US" sz="1100" dirty="0"/>
                        <a:t>)                                                </a:t>
                      </a:r>
                    </a:p>
                    <a:p>
                      <a:r>
                        <a:rPr lang="en-US" sz="1100" dirty="0"/>
                        <a:t>			return NF_ACCEPT;</a:t>
                      </a:r>
                    </a:p>
                    <a:p>
                      <a:endParaRPr lang="en-US" sz="1100" dirty="0"/>
                    </a:p>
                    <a:p>
                      <a:r>
                        <a:rPr lang="en-US" sz="1100" dirty="0"/>
                        <a:t>		if(!(</a:t>
                      </a:r>
                      <a:r>
                        <a:rPr lang="en-US" sz="1100" dirty="0" err="1"/>
                        <a:t>ip_hdr</a:t>
                      </a:r>
                      <a:r>
                        <a:rPr lang="en-US" sz="1100" dirty="0"/>
                        <a:t>)) </a:t>
                      </a:r>
                    </a:p>
                    <a:p>
                      <a:r>
                        <a:rPr lang="en-US" sz="1100" dirty="0"/>
                        <a:t>			return NF_ACCEPT;</a:t>
                      </a:r>
                    </a:p>
                    <a:p>
                      <a:endParaRPr lang="en-US" sz="1100" dirty="0"/>
                    </a:p>
                    <a:p>
                      <a:r>
                        <a:rPr lang="en-US" sz="1100" dirty="0"/>
                        <a:t>		if(</a:t>
                      </a:r>
                      <a:r>
                        <a:rPr lang="en-US" sz="1100" dirty="0" err="1"/>
                        <a:t>ip_hdr</a:t>
                      </a:r>
                      <a:r>
                        <a:rPr lang="en-US" sz="1100" dirty="0"/>
                        <a:t>-&gt;protocol == IPPROTO_ICMP)</a:t>
                      </a:r>
                    </a:p>
                    <a:p>
                      <a:r>
                        <a:rPr lang="en-US" sz="1100" dirty="0"/>
                        <a:t>			res=</a:t>
                      </a:r>
                      <a:r>
                        <a:rPr lang="en-US" sz="1100" dirty="0" err="1"/>
                        <a:t>test_icmp</a:t>
                      </a:r>
                      <a:r>
                        <a:rPr lang="en-US" sz="1100" dirty="0"/>
                        <a:t>(</a:t>
                      </a:r>
                      <a:r>
                        <a:rPr lang="en-US" sz="1100" dirty="0" err="1"/>
                        <a:t>skb</a:t>
                      </a:r>
                      <a:r>
                        <a:rPr lang="en-US" sz="1100" dirty="0"/>
                        <a:t>);</a:t>
                      </a:r>
                    </a:p>
                    <a:p>
                      <a:endParaRPr lang="en-US" sz="1100" dirty="0"/>
                    </a:p>
                    <a:p>
                      <a:endParaRPr lang="en-IN" sz="11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lang="en-IN" sz="1100" dirty="0"/>
                        <a:t>if(</a:t>
                      </a:r>
                      <a:r>
                        <a:rPr lang="en-IN" sz="1100" dirty="0" err="1"/>
                        <a:t>ip_hdr</a:t>
                      </a:r>
                      <a:r>
                        <a:rPr lang="en-IN" sz="1100" dirty="0"/>
                        <a:t>-&gt;protocol == IPPROTO_UDP)</a:t>
                      </a:r>
                    </a:p>
                    <a:p>
                      <a:r>
                        <a:rPr lang="en-IN" sz="1100" dirty="0"/>
                        <a:t>			res=</a:t>
                      </a:r>
                      <a:r>
                        <a:rPr lang="en-IN" sz="1100" dirty="0" err="1"/>
                        <a:t>test_udp</a:t>
                      </a:r>
                      <a:r>
                        <a:rPr lang="en-IN" sz="1100" dirty="0"/>
                        <a:t>(</a:t>
                      </a:r>
                      <a:r>
                        <a:rPr lang="en-IN" sz="1100" dirty="0" err="1"/>
                        <a:t>skb</a:t>
                      </a:r>
                      <a:r>
                        <a:rPr lang="en-IN" sz="1100" dirty="0"/>
                        <a:t>);</a:t>
                      </a:r>
                    </a:p>
                    <a:p>
                      <a:endParaRPr lang="en-IN" sz="1100" dirty="0"/>
                    </a:p>
                    <a:p>
                      <a:r>
                        <a:rPr lang="en-IN" sz="1100" dirty="0"/>
                        <a:t>if(</a:t>
                      </a:r>
                      <a:r>
                        <a:rPr lang="en-IN" sz="1100" dirty="0" err="1"/>
                        <a:t>ip_hdr</a:t>
                      </a:r>
                      <a:r>
                        <a:rPr lang="en-IN" sz="1100" dirty="0"/>
                        <a:t>-&gt;protocol == IPPROTO_TCP)</a:t>
                      </a:r>
                    </a:p>
                    <a:p>
                      <a:r>
                        <a:rPr lang="en-IN" sz="1100" dirty="0"/>
                        <a:t>			res=</a:t>
                      </a:r>
                      <a:r>
                        <a:rPr lang="en-IN" sz="1100" dirty="0" err="1"/>
                        <a:t>test_tcp</a:t>
                      </a:r>
                      <a:r>
                        <a:rPr lang="en-IN" sz="1100" dirty="0"/>
                        <a:t>(</a:t>
                      </a:r>
                      <a:r>
                        <a:rPr lang="en-IN" sz="1100" dirty="0" err="1"/>
                        <a:t>skb</a:t>
                      </a:r>
                      <a:r>
                        <a:rPr lang="en-IN" sz="1100" dirty="0"/>
                        <a:t>);</a:t>
                      </a:r>
                    </a:p>
                    <a:p>
                      <a:endParaRPr lang="en-IN" sz="1100" dirty="0"/>
                    </a:p>
                    <a:p>
                      <a:r>
                        <a:rPr lang="en-IN" sz="1100" dirty="0"/>
                        <a:t>	return NF_DROP;</a:t>
                      </a:r>
                    </a:p>
                    <a:p>
                      <a:r>
                        <a:rPr lang="en-IN" sz="1100" dirty="0"/>
                        <a:t>}</a:t>
                      </a:r>
                    </a:p>
                    <a:p>
                      <a:endParaRPr lang="en-IN"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6831"/>
                  </a:ext>
                </a:extLst>
              </a:tr>
            </a:tbl>
          </a:graphicData>
        </a:graphic>
      </p:graphicFrame>
    </p:spTree>
    <p:extLst>
      <p:ext uri="{BB962C8B-B14F-4D97-AF65-F5344CB8AC3E}">
        <p14:creationId xmlns:p14="http://schemas.microsoft.com/office/powerpoint/2010/main" val="369058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err="1"/>
              <a:t>Netfliter</a:t>
            </a:r>
            <a:r>
              <a:rPr lang="en-US" sz="1400" b="1" dirty="0"/>
              <a:t> hooking and packet handling</a:t>
            </a:r>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4" name="Table 4">
            <a:extLst>
              <a:ext uri="{FF2B5EF4-FFF2-40B4-BE49-F238E27FC236}">
                <a16:creationId xmlns:a16="http://schemas.microsoft.com/office/drawing/2014/main" id="{36640C5A-881B-4524-9157-5E15D2C55C10}"/>
              </a:ext>
            </a:extLst>
          </p:cNvPr>
          <p:cNvGraphicFramePr>
            <a:graphicFrameLocks noGrp="1"/>
          </p:cNvGraphicFramePr>
          <p:nvPr/>
        </p:nvGraphicFramePr>
        <p:xfrm>
          <a:off x="1394691" y="3134211"/>
          <a:ext cx="5209309" cy="3276600"/>
        </p:xfrm>
        <a:graphic>
          <a:graphicData uri="http://schemas.openxmlformats.org/drawingml/2006/table">
            <a:tbl>
              <a:tblPr firstRow="1" bandRow="1">
                <a:tableStyleId>{2D5ABB26-0587-4C30-8999-92F81FD0307C}</a:tableStyleId>
              </a:tblPr>
              <a:tblGrid>
                <a:gridCol w="5209309">
                  <a:extLst>
                    <a:ext uri="{9D8B030D-6E8A-4147-A177-3AD203B41FA5}">
                      <a16:colId xmlns:a16="http://schemas.microsoft.com/office/drawing/2014/main" val="3415935648"/>
                    </a:ext>
                  </a:extLst>
                </a:gridCol>
              </a:tblGrid>
              <a:tr h="2499972">
                <a:tc>
                  <a:txBody>
                    <a:bodyPr/>
                    <a:lstStyle/>
                    <a:p>
                      <a:r>
                        <a:rPr lang="en-US" sz="1100" dirty="0" err="1"/>
                        <a:t>test_icmp</a:t>
                      </a:r>
                      <a:r>
                        <a:rPr lang="en-US" sz="1100" dirty="0"/>
                        <a:t>(struct </a:t>
                      </a:r>
                      <a:r>
                        <a:rPr lang="en-US" sz="1100" dirty="0" err="1"/>
                        <a:t>sk_buff</a:t>
                      </a:r>
                      <a:r>
                        <a:rPr lang="en-US" sz="1100" dirty="0"/>
                        <a:t> *</a:t>
                      </a:r>
                      <a:r>
                        <a:rPr lang="en-US" sz="1100" dirty="0" err="1"/>
                        <a:t>skb</a:t>
                      </a:r>
                      <a:r>
                        <a:rPr lang="en-US" sz="1100" dirty="0"/>
                        <a:t>)</a:t>
                      </a:r>
                    </a:p>
                    <a:p>
                      <a:r>
                        <a:rPr lang="en-US" sz="1100" dirty="0"/>
                        <a:t>{	</a:t>
                      </a:r>
                    </a:p>
                    <a:p>
                      <a:r>
                        <a:rPr lang="en-US" sz="1100" dirty="0"/>
                        <a:t>	struct </a:t>
                      </a:r>
                      <a:r>
                        <a:rPr lang="en-US" sz="1100" dirty="0" err="1"/>
                        <a:t>icmphdr</a:t>
                      </a:r>
                      <a:r>
                        <a:rPr lang="en-US" sz="1100" dirty="0"/>
                        <a:t> *</a:t>
                      </a:r>
                      <a:r>
                        <a:rPr lang="en-US" sz="1100" dirty="0" err="1"/>
                        <a:t>icmph</a:t>
                      </a:r>
                      <a:r>
                        <a:rPr lang="en-US" sz="1100" dirty="0"/>
                        <a:t>;</a:t>
                      </a:r>
                    </a:p>
                    <a:p>
                      <a:r>
                        <a:rPr lang="en-US" sz="1100" dirty="0"/>
                        <a:t>	struct </a:t>
                      </a:r>
                      <a:r>
                        <a:rPr lang="en-US" sz="1100" dirty="0" err="1"/>
                        <a:t>iphdr</a:t>
                      </a:r>
                      <a:r>
                        <a:rPr lang="en-US" sz="1100" dirty="0"/>
                        <a:t> *</a:t>
                      </a:r>
                      <a:r>
                        <a:rPr lang="en-US" sz="1100" dirty="0" err="1"/>
                        <a:t>ip_hdr</a:t>
                      </a:r>
                      <a:r>
                        <a:rPr lang="en-US" sz="1100" dirty="0"/>
                        <a:t> = (</a:t>
                      </a:r>
                      <a:r>
                        <a:rPr lang="en-US" sz="1100" dirty="0" err="1"/>
                        <a:t>skb</a:t>
                      </a:r>
                      <a:r>
                        <a:rPr lang="en-US" sz="1100" dirty="0"/>
                        <a:t>!=0)?(struct </a:t>
                      </a:r>
                      <a:r>
                        <a:rPr lang="en-US" sz="1100" dirty="0" err="1"/>
                        <a:t>iphdr</a:t>
                      </a:r>
                      <a:r>
                        <a:rPr lang="en-US" sz="1100" dirty="0"/>
                        <a:t> *)</a:t>
                      </a:r>
                      <a:r>
                        <a:rPr lang="en-US" sz="1100" dirty="0" err="1"/>
                        <a:t>skb_network_header</a:t>
                      </a:r>
                      <a:r>
                        <a:rPr lang="en-US" sz="1100" dirty="0"/>
                        <a:t>(</a:t>
                      </a:r>
                      <a:r>
                        <a:rPr lang="en-US" sz="1100" dirty="0" err="1"/>
                        <a:t>skb</a:t>
                      </a:r>
                      <a:r>
                        <a:rPr lang="en-US" sz="1100" dirty="0"/>
                        <a:t>):0;</a:t>
                      </a:r>
                    </a:p>
                    <a:p>
                      <a:r>
                        <a:rPr lang="en-US" sz="1100" dirty="0"/>
                        <a:t>	</a:t>
                      </a:r>
                      <a:r>
                        <a:rPr lang="en-US" sz="1100" dirty="0" err="1"/>
                        <a:t>icmph</a:t>
                      </a:r>
                      <a:r>
                        <a:rPr lang="en-US" sz="1100" dirty="0"/>
                        <a:t> = </a:t>
                      </a:r>
                      <a:r>
                        <a:rPr lang="en-US" sz="1100" dirty="0" err="1"/>
                        <a:t>icmp_hdr</a:t>
                      </a:r>
                      <a:r>
                        <a:rPr lang="en-US" sz="1100" dirty="0"/>
                        <a:t>(</a:t>
                      </a:r>
                      <a:r>
                        <a:rPr lang="en-US" sz="1100" dirty="0" err="1"/>
                        <a:t>skb</a:t>
                      </a:r>
                      <a:r>
                        <a:rPr lang="en-US" sz="1100" dirty="0"/>
                        <a:t>);</a:t>
                      </a:r>
                    </a:p>
                    <a:p>
                      <a:endParaRPr lang="en-US" sz="1100" dirty="0"/>
                    </a:p>
                    <a:p>
                      <a:r>
                        <a:rPr lang="en-US" sz="1100" dirty="0"/>
                        <a:t>		if(!</a:t>
                      </a:r>
                      <a:r>
                        <a:rPr lang="en-US" sz="1100" dirty="0" err="1"/>
                        <a:t>icmph</a:t>
                      </a:r>
                      <a:r>
                        <a:rPr lang="en-US" sz="1100" dirty="0"/>
                        <a:t>)</a:t>
                      </a:r>
                    </a:p>
                    <a:p>
                      <a:r>
                        <a:rPr lang="en-US" sz="1100" dirty="0"/>
                        <a:t>			return NF_ACCEPT;</a:t>
                      </a:r>
                    </a:p>
                    <a:p>
                      <a:r>
                        <a:rPr lang="en-US" sz="1100" dirty="0"/>
                        <a:t>		if(</a:t>
                      </a:r>
                      <a:r>
                        <a:rPr lang="en-US" sz="1100" dirty="0" err="1"/>
                        <a:t>ip_hdr</a:t>
                      </a:r>
                      <a:r>
                        <a:rPr lang="en-US" sz="1100" dirty="0"/>
                        <a:t>-&gt;</a:t>
                      </a:r>
                      <a:r>
                        <a:rPr lang="en-US" sz="1100" dirty="0" err="1"/>
                        <a:t>saddr</a:t>
                      </a:r>
                      <a:r>
                        <a:rPr lang="en-US" sz="1100" dirty="0"/>
                        <a:t> == *(unsigned int*)</a:t>
                      </a:r>
                      <a:r>
                        <a:rPr lang="en-US" sz="1100" dirty="0" err="1"/>
                        <a:t>ip_address</a:t>
                      </a:r>
                      <a:r>
                        <a:rPr lang="en-US" sz="1100" dirty="0"/>
                        <a:t>)</a:t>
                      </a:r>
                    </a:p>
                    <a:p>
                      <a:r>
                        <a:rPr lang="en-US" sz="1100" dirty="0"/>
                        <a:t>			return NF_ACCEPT;</a:t>
                      </a:r>
                    </a:p>
                    <a:p>
                      <a:r>
                        <a:rPr lang="en-US" sz="1100" dirty="0"/>
                        <a:t>		if(</a:t>
                      </a:r>
                      <a:r>
                        <a:rPr lang="en-US" sz="1100" dirty="0" err="1"/>
                        <a:t>icmph</a:t>
                      </a:r>
                      <a:r>
                        <a:rPr lang="en-US" sz="1100" dirty="0"/>
                        <a:t>-&gt;type != ICMP_ECHOREPLY)</a:t>
                      </a:r>
                    </a:p>
                    <a:p>
                      <a:r>
                        <a:rPr lang="en-US" sz="1100" dirty="0"/>
                        <a:t>			return NF_DROP;</a:t>
                      </a:r>
                    </a:p>
                    <a:p>
                      <a:r>
                        <a:rPr lang="en-US" sz="1100" dirty="0"/>
                        <a:t>}</a:t>
                      </a:r>
                    </a:p>
                    <a:p>
                      <a:endParaRPr lang="en-US" sz="1100" dirty="0"/>
                    </a:p>
                    <a:p>
                      <a:endParaRPr lang="en-US" sz="1100" dirty="0"/>
                    </a:p>
                    <a:p>
                      <a:endParaRPr lang="en-US" sz="1100" dirty="0"/>
                    </a:p>
                    <a:p>
                      <a:endParaRPr lang="en-US" sz="1100" dirty="0"/>
                    </a:p>
                    <a:p>
                      <a:endParaRPr lang="en-US"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6831"/>
                  </a:ext>
                </a:extLst>
              </a:tr>
            </a:tbl>
          </a:graphicData>
        </a:graphic>
      </p:graphicFrame>
    </p:spTree>
    <p:extLst>
      <p:ext uri="{BB962C8B-B14F-4D97-AF65-F5344CB8AC3E}">
        <p14:creationId xmlns:p14="http://schemas.microsoft.com/office/powerpoint/2010/main" val="183878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err="1"/>
              <a:t>Netfliter</a:t>
            </a:r>
            <a:r>
              <a:rPr lang="en-US" sz="1400" b="1" dirty="0"/>
              <a:t> hooking and packet handling</a:t>
            </a:r>
          </a:p>
          <a:p>
            <a:pPr marL="457200" lvl="1" indent="0" algn="just">
              <a:buNone/>
            </a:pPr>
            <a:endParaRPr lang="en-US" sz="1400" b="1" dirty="0"/>
          </a:p>
          <a:p>
            <a:pPr lvl="1" algn="just">
              <a:buFont typeface="Courier New" panose="02070309020205020404" pitchFamily="49" charset="0"/>
              <a:buChar char="o"/>
            </a:pPr>
            <a:r>
              <a:rPr lang="en-US" sz="1400" dirty="0"/>
              <a:t>The concept behind accepting and dropping the packets is that we are using the struct </a:t>
            </a:r>
            <a:r>
              <a:rPr lang="en-US" sz="1400" dirty="0" err="1"/>
              <a:t>sk_buffer</a:t>
            </a:r>
            <a:r>
              <a:rPr lang="en-US" sz="1400" dirty="0"/>
              <a:t> which is a doubly linked list and it stores the  header information for packets.</a:t>
            </a:r>
          </a:p>
          <a:p>
            <a:pPr lvl="1" algn="just">
              <a:buFont typeface="Courier New" panose="02070309020205020404" pitchFamily="49" charset="0"/>
              <a:buChar char="o"/>
            </a:pPr>
            <a:r>
              <a:rPr lang="en-US" sz="1400" dirty="0"/>
              <a:t>Based on the protocol, we call the respective function. In the function a struct (</a:t>
            </a:r>
            <a:r>
              <a:rPr lang="en-US" sz="1400" dirty="0" err="1"/>
              <a:t>eg</a:t>
            </a:r>
            <a:r>
              <a:rPr lang="en-US" sz="1400" dirty="0"/>
              <a:t>: </a:t>
            </a:r>
            <a:r>
              <a:rPr lang="en-US" sz="1400" dirty="0" err="1"/>
              <a:t>icmphdr</a:t>
            </a:r>
            <a:r>
              <a:rPr lang="en-US" sz="1400" dirty="0"/>
              <a:t>) is used to hold the header information. Using the header struct, we can check the parameters like ‘</a:t>
            </a:r>
            <a:r>
              <a:rPr lang="en-US" sz="1400" dirty="0" err="1"/>
              <a:t>saddr</a:t>
            </a:r>
            <a:r>
              <a:rPr lang="en-US" sz="1400" dirty="0"/>
              <a:t>’ and ‘type’ which are used to decide whether to accept or drop the packet. </a:t>
            </a:r>
          </a:p>
          <a:p>
            <a:pPr lvl="1" algn="just">
              <a:buFont typeface="Courier New" panose="02070309020205020404" pitchFamily="49" charset="0"/>
              <a:buChar char="o"/>
            </a:pPr>
            <a:r>
              <a:rPr lang="en-US" sz="1400" dirty="0"/>
              <a:t>If the source address is in the whitelist, the packet is accepted. Another case in which the packet is accepted is that if the packet is an echo reply.</a:t>
            </a:r>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419428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a:t>Public port acceptance</a:t>
            </a:r>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4" name="Table 4">
            <a:extLst>
              <a:ext uri="{FF2B5EF4-FFF2-40B4-BE49-F238E27FC236}">
                <a16:creationId xmlns:a16="http://schemas.microsoft.com/office/drawing/2014/main" id="{36640C5A-881B-4524-9157-5E15D2C55C10}"/>
              </a:ext>
            </a:extLst>
          </p:cNvPr>
          <p:cNvGraphicFramePr>
            <a:graphicFrameLocks noGrp="1"/>
          </p:cNvGraphicFramePr>
          <p:nvPr>
            <p:extLst>
              <p:ext uri="{D42A27DB-BD31-4B8C-83A1-F6EECF244321}">
                <p14:modId xmlns:p14="http://schemas.microsoft.com/office/powerpoint/2010/main" val="599263892"/>
              </p:ext>
            </p:extLst>
          </p:nvPr>
        </p:nvGraphicFramePr>
        <p:xfrm>
          <a:off x="1394691" y="3134212"/>
          <a:ext cx="10107380" cy="3276600"/>
        </p:xfrm>
        <a:graphic>
          <a:graphicData uri="http://schemas.openxmlformats.org/drawingml/2006/table">
            <a:tbl>
              <a:tblPr firstRow="1" bandRow="1">
                <a:tableStyleId>{2D5ABB26-0587-4C30-8999-92F81FD0307C}</a:tableStyleId>
              </a:tblPr>
              <a:tblGrid>
                <a:gridCol w="5209309">
                  <a:extLst>
                    <a:ext uri="{9D8B030D-6E8A-4147-A177-3AD203B41FA5}">
                      <a16:colId xmlns:a16="http://schemas.microsoft.com/office/drawing/2014/main" val="3415935648"/>
                    </a:ext>
                  </a:extLst>
                </a:gridCol>
                <a:gridCol w="4898071">
                  <a:extLst>
                    <a:ext uri="{9D8B030D-6E8A-4147-A177-3AD203B41FA5}">
                      <a16:colId xmlns:a16="http://schemas.microsoft.com/office/drawing/2014/main" val="472289545"/>
                    </a:ext>
                  </a:extLst>
                </a:gridCol>
              </a:tblGrid>
              <a:tr h="1162693">
                <a:tc>
                  <a:txBody>
                    <a:bodyPr/>
                    <a:lstStyle/>
                    <a:p>
                      <a:r>
                        <a:rPr lang="en-US" sz="1100" dirty="0"/>
                        <a:t>unsigned int </a:t>
                      </a:r>
                      <a:r>
                        <a:rPr lang="en-US" sz="1100" dirty="0" err="1"/>
                        <a:t>test_tcp</a:t>
                      </a:r>
                      <a:r>
                        <a:rPr lang="en-US" sz="1100" dirty="0"/>
                        <a:t>(struct </a:t>
                      </a:r>
                      <a:r>
                        <a:rPr lang="en-US" sz="1100" dirty="0" err="1"/>
                        <a:t>sk_buff</a:t>
                      </a:r>
                      <a:r>
                        <a:rPr lang="en-US" sz="1100" dirty="0"/>
                        <a:t> *</a:t>
                      </a:r>
                      <a:r>
                        <a:rPr lang="en-US" sz="1100" dirty="0" err="1"/>
                        <a:t>skb</a:t>
                      </a:r>
                      <a:r>
                        <a:rPr lang="en-US" sz="1100" dirty="0"/>
                        <a:t>)</a:t>
                      </a:r>
                    </a:p>
                    <a:p>
                      <a:r>
                        <a:rPr lang="en-US" sz="1100" dirty="0"/>
                        <a:t>{</a:t>
                      </a:r>
                    </a:p>
                    <a:p>
                      <a:r>
                        <a:rPr lang="en-US" sz="1100" dirty="0"/>
                        <a:t>	int </a:t>
                      </a:r>
                      <a:r>
                        <a:rPr lang="en-US" sz="1100" dirty="0" err="1"/>
                        <a:t>i</a:t>
                      </a:r>
                      <a:r>
                        <a:rPr lang="en-US" sz="1100" dirty="0"/>
                        <a:t>=0;</a:t>
                      </a:r>
                    </a:p>
                    <a:p>
                      <a:r>
                        <a:rPr lang="en-US" sz="1100" dirty="0"/>
                        <a:t>	char </a:t>
                      </a:r>
                      <a:r>
                        <a:rPr lang="en-US" sz="1100" dirty="0" err="1"/>
                        <a:t>daddr</a:t>
                      </a:r>
                      <a:r>
                        <a:rPr lang="en-US" sz="1100" dirty="0"/>
                        <a:t>[16];</a:t>
                      </a:r>
                    </a:p>
                    <a:p>
                      <a:r>
                        <a:rPr lang="en-US" sz="1100" dirty="0"/>
                        <a:t>	char </a:t>
                      </a:r>
                      <a:r>
                        <a:rPr lang="en-US" sz="1100" dirty="0" err="1"/>
                        <a:t>saddr</a:t>
                      </a:r>
                      <a:r>
                        <a:rPr lang="en-US" sz="1100" dirty="0"/>
                        <a:t>[16];</a:t>
                      </a:r>
                    </a:p>
                    <a:p>
                      <a:endParaRPr lang="en-US" sz="1100" dirty="0"/>
                    </a:p>
                    <a:p>
                      <a:r>
                        <a:rPr lang="en-US" sz="1100" dirty="0"/>
                        <a:t>	struct </a:t>
                      </a:r>
                      <a:r>
                        <a:rPr lang="en-US" sz="1100" dirty="0" err="1"/>
                        <a:t>iphdr</a:t>
                      </a:r>
                      <a:r>
                        <a:rPr lang="en-US" sz="1100" dirty="0"/>
                        <a:t> *</a:t>
                      </a:r>
                      <a:r>
                        <a:rPr lang="en-US" sz="1100" dirty="0" err="1"/>
                        <a:t>ip_hdr</a:t>
                      </a:r>
                      <a:r>
                        <a:rPr lang="en-US" sz="1100" dirty="0"/>
                        <a:t> = (</a:t>
                      </a:r>
                      <a:r>
                        <a:rPr lang="en-US" sz="1100" dirty="0" err="1"/>
                        <a:t>skb</a:t>
                      </a:r>
                      <a:r>
                        <a:rPr lang="en-US" sz="1100" dirty="0"/>
                        <a:t>!=0)?(struct </a:t>
                      </a:r>
                      <a:r>
                        <a:rPr lang="en-US" sz="1100" dirty="0" err="1"/>
                        <a:t>iphdr</a:t>
                      </a:r>
                      <a:r>
                        <a:rPr lang="en-US" sz="1100" dirty="0"/>
                        <a:t> *)</a:t>
                      </a:r>
                      <a:r>
                        <a:rPr lang="en-US" sz="1100" dirty="0" err="1"/>
                        <a:t>skb_network_header</a:t>
                      </a:r>
                      <a:r>
                        <a:rPr lang="en-US" sz="1100" dirty="0"/>
                        <a:t>(</a:t>
                      </a:r>
                      <a:r>
                        <a:rPr lang="en-US" sz="1100" dirty="0" err="1"/>
                        <a:t>skb</a:t>
                      </a:r>
                      <a:r>
                        <a:rPr lang="en-US" sz="1100" dirty="0"/>
                        <a:t>):0;</a:t>
                      </a:r>
                    </a:p>
                    <a:p>
                      <a:r>
                        <a:rPr lang="en-US" sz="1100" dirty="0"/>
                        <a:t>	struct </a:t>
                      </a:r>
                      <a:r>
                        <a:rPr lang="en-US" sz="1100" dirty="0" err="1"/>
                        <a:t>tcphdr</a:t>
                      </a:r>
                      <a:r>
                        <a:rPr lang="en-US" sz="1100" dirty="0"/>
                        <a:t> *</a:t>
                      </a:r>
                      <a:r>
                        <a:rPr lang="en-US" sz="1100" dirty="0" err="1"/>
                        <a:t>tcph</a:t>
                      </a:r>
                      <a:r>
                        <a:rPr lang="en-US" sz="1100" dirty="0"/>
                        <a:t> = </a:t>
                      </a:r>
                      <a:r>
                        <a:rPr lang="en-US" sz="1100" dirty="0" err="1"/>
                        <a:t>tcp_hdr</a:t>
                      </a:r>
                      <a:r>
                        <a:rPr lang="en-US" sz="1100" dirty="0"/>
                        <a:t>(</a:t>
                      </a:r>
                      <a:r>
                        <a:rPr lang="en-US" sz="1100" dirty="0" err="1"/>
                        <a:t>skb</a:t>
                      </a:r>
                      <a:r>
                        <a:rPr lang="en-US" sz="1100" dirty="0"/>
                        <a:t>);</a:t>
                      </a:r>
                    </a:p>
                    <a:p>
                      <a:endParaRPr lang="en-US" sz="1100" dirty="0"/>
                    </a:p>
                    <a:p>
                      <a:r>
                        <a:rPr lang="en-US" sz="1100" dirty="0"/>
                        <a:t>	unsigned int </a:t>
                      </a:r>
                      <a:r>
                        <a:rPr lang="en-US" sz="1100" dirty="0" err="1"/>
                        <a:t>dest_port</a:t>
                      </a:r>
                      <a:r>
                        <a:rPr lang="en-US" sz="1100" dirty="0"/>
                        <a:t> = (unsigned int)</a:t>
                      </a:r>
                      <a:r>
                        <a:rPr lang="en-US" sz="1100" dirty="0" err="1"/>
                        <a:t>ntohs</a:t>
                      </a:r>
                      <a:r>
                        <a:rPr lang="en-US" sz="1100" dirty="0"/>
                        <a:t>(</a:t>
                      </a:r>
                      <a:r>
                        <a:rPr lang="en-US" sz="1100" dirty="0" err="1"/>
                        <a:t>tcph</a:t>
                      </a:r>
                      <a:r>
                        <a:rPr lang="en-US" sz="1100" dirty="0"/>
                        <a:t>-&gt;</a:t>
                      </a:r>
                      <a:r>
                        <a:rPr lang="en-US" sz="1100" dirty="0" err="1"/>
                        <a:t>dest</a:t>
                      </a:r>
                      <a:r>
                        <a:rPr lang="en-US" sz="1100" dirty="0"/>
                        <a:t>);</a:t>
                      </a:r>
                    </a:p>
                    <a:p>
                      <a:r>
                        <a:rPr lang="en-US" sz="1100" dirty="0"/>
                        <a:t>	unsigned int </a:t>
                      </a:r>
                      <a:r>
                        <a:rPr lang="en-US" sz="1100" dirty="0" err="1"/>
                        <a:t>src_port</a:t>
                      </a:r>
                      <a:r>
                        <a:rPr lang="en-US" sz="1100" dirty="0"/>
                        <a:t> = (unsigned int)</a:t>
                      </a:r>
                      <a:r>
                        <a:rPr lang="en-US" sz="1100" dirty="0" err="1"/>
                        <a:t>ntohs</a:t>
                      </a:r>
                      <a:r>
                        <a:rPr lang="en-US" sz="1100" dirty="0"/>
                        <a:t>(</a:t>
                      </a:r>
                      <a:r>
                        <a:rPr lang="en-US" sz="1100" dirty="0" err="1"/>
                        <a:t>tcph</a:t>
                      </a:r>
                      <a:r>
                        <a:rPr lang="en-US" sz="1100" dirty="0"/>
                        <a:t>-&gt;source);</a:t>
                      </a:r>
                    </a:p>
                    <a:p>
                      <a:endParaRPr lang="en-US" sz="1100" dirty="0"/>
                    </a:p>
                    <a:p>
                      <a:r>
                        <a:rPr lang="en-US" sz="1100" dirty="0"/>
                        <a:t>		if(!</a:t>
                      </a:r>
                      <a:r>
                        <a:rPr lang="en-US" sz="1100" dirty="0" err="1"/>
                        <a:t>tcph</a:t>
                      </a:r>
                      <a:r>
                        <a:rPr lang="en-US" sz="1100" dirty="0"/>
                        <a:t>)</a:t>
                      </a:r>
                    </a:p>
                    <a:p>
                      <a:r>
                        <a:rPr lang="en-US" sz="1100" dirty="0"/>
                        <a:t>			return NF_ACCEPT;</a:t>
                      </a:r>
                    </a:p>
                    <a:p>
                      <a:endParaRPr lang="en-US" sz="1100" dirty="0"/>
                    </a:p>
                    <a:p>
                      <a:endParaRPr lang="en-US" sz="1100" dirty="0"/>
                    </a:p>
                    <a:p>
                      <a:endParaRPr lang="en-US" sz="1100" dirty="0"/>
                    </a:p>
                    <a:p>
                      <a:endParaRPr lang="en-IN"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lang="en-IN" sz="1100" dirty="0" err="1"/>
                        <a:t>snprintf</a:t>
                      </a:r>
                      <a:r>
                        <a:rPr lang="en-IN" sz="1100" dirty="0"/>
                        <a:t>(saddr,16,"%pI4",&amp;ip_hdr-&gt;</a:t>
                      </a:r>
                      <a:r>
                        <a:rPr lang="en-IN" sz="1100" dirty="0" err="1"/>
                        <a:t>saddr</a:t>
                      </a:r>
                      <a:r>
                        <a:rPr lang="en-IN" sz="1100" dirty="0"/>
                        <a:t>);</a:t>
                      </a:r>
                    </a:p>
                    <a:p>
                      <a:r>
                        <a:rPr lang="en-IN" sz="1100" dirty="0"/>
                        <a:t>	</a:t>
                      </a:r>
                      <a:r>
                        <a:rPr lang="en-IN" sz="1100" dirty="0" err="1"/>
                        <a:t>snprintf</a:t>
                      </a:r>
                      <a:r>
                        <a:rPr lang="en-IN" sz="1100" dirty="0"/>
                        <a:t>(daddr,16,"%pI4",&amp;ip_hdr-&gt;</a:t>
                      </a:r>
                      <a:r>
                        <a:rPr lang="en-IN" sz="1100" dirty="0" err="1"/>
                        <a:t>saddr</a:t>
                      </a:r>
                      <a:r>
                        <a:rPr lang="en-IN" sz="1100" dirty="0"/>
                        <a:t>);</a:t>
                      </a:r>
                    </a:p>
                    <a:p>
                      <a:endParaRPr lang="en-IN" sz="1100" dirty="0"/>
                    </a:p>
                    <a:p>
                      <a:r>
                        <a:rPr lang="en-IN" sz="1100" dirty="0"/>
                        <a:t>		while(</a:t>
                      </a:r>
                      <a:r>
                        <a:rPr lang="en-IN" sz="1100" dirty="0" err="1"/>
                        <a:t>i</a:t>
                      </a:r>
                      <a:r>
                        <a:rPr lang="en-IN" sz="1100" dirty="0"/>
                        <a:t>!=PORTS_COUNT)</a:t>
                      </a:r>
                    </a:p>
                    <a:p>
                      <a:r>
                        <a:rPr lang="en-IN" sz="1100" dirty="0"/>
                        <a:t>		{</a:t>
                      </a:r>
                    </a:p>
                    <a:p>
                      <a:r>
                        <a:rPr lang="en-IN" sz="1100" dirty="0"/>
                        <a:t>			if(</a:t>
                      </a:r>
                      <a:r>
                        <a:rPr lang="en-IN" sz="1100" dirty="0" err="1"/>
                        <a:t>dest_port</a:t>
                      </a:r>
                      <a:r>
                        <a:rPr lang="en-IN" sz="1100" dirty="0"/>
                        <a:t> == whitelist[</a:t>
                      </a:r>
                      <a:r>
                        <a:rPr lang="en-IN" sz="1100" dirty="0" err="1"/>
                        <a:t>i</a:t>
                      </a:r>
                      <a:r>
                        <a:rPr lang="en-IN" sz="1100" dirty="0"/>
                        <a:t>] || </a:t>
                      </a:r>
                      <a:r>
                        <a:rPr lang="en-IN" sz="1100" dirty="0" err="1"/>
                        <a:t>src_port</a:t>
                      </a:r>
                      <a:r>
                        <a:rPr lang="en-IN" sz="1100" dirty="0"/>
                        <a:t> == whitelist[</a:t>
                      </a:r>
                      <a:r>
                        <a:rPr lang="en-IN" sz="1100" dirty="0" err="1"/>
                        <a:t>i</a:t>
                      </a:r>
                      <a:r>
                        <a:rPr lang="en-IN" sz="1100" dirty="0"/>
                        <a:t>])</a:t>
                      </a:r>
                    </a:p>
                    <a:p>
                      <a:r>
                        <a:rPr lang="en-IN" sz="1100" dirty="0"/>
                        <a:t>				return NF_ACCEPT;</a:t>
                      </a:r>
                    </a:p>
                    <a:p>
                      <a:r>
                        <a:rPr lang="en-IN" sz="1100" dirty="0"/>
                        <a:t>			</a:t>
                      </a:r>
                      <a:r>
                        <a:rPr lang="en-IN" sz="1100" dirty="0" err="1"/>
                        <a:t>i</a:t>
                      </a:r>
                      <a:r>
                        <a:rPr lang="en-IN" sz="1100" dirty="0"/>
                        <a:t>++;</a:t>
                      </a:r>
                    </a:p>
                    <a:p>
                      <a:r>
                        <a:rPr lang="en-IN" sz="1100" dirty="0"/>
                        <a:t>		}</a:t>
                      </a:r>
                    </a:p>
                    <a:p>
                      <a:endParaRPr lang="en-IN" sz="1100" dirty="0"/>
                    </a:p>
                    <a:p>
                      <a:r>
                        <a:rPr lang="en-IN" sz="1100" dirty="0"/>
                        <a:t>	return </a:t>
                      </a:r>
                      <a:r>
                        <a:rPr lang="en-IN" sz="1100" dirty="0" err="1"/>
                        <a:t>filter_port_scans</a:t>
                      </a:r>
                      <a:r>
                        <a:rPr lang="en-IN" sz="1100" dirty="0"/>
                        <a:t>(</a:t>
                      </a:r>
                      <a:r>
                        <a:rPr lang="en-IN" sz="1100" dirty="0" err="1"/>
                        <a:t>skb</a:t>
                      </a:r>
                      <a:r>
                        <a:rPr lang="en-IN" sz="1100" dirty="0"/>
                        <a:t>);</a:t>
                      </a:r>
                    </a:p>
                    <a:p>
                      <a:r>
                        <a:rPr lang="en-IN" sz="1100" dirty="0"/>
                        <a:t>}</a:t>
                      </a:r>
                    </a:p>
                    <a:p>
                      <a:endParaRPr lang="en-IN"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6831"/>
                  </a:ext>
                </a:extLst>
              </a:tr>
            </a:tbl>
          </a:graphicData>
        </a:graphic>
      </p:graphicFrame>
    </p:spTree>
    <p:extLst>
      <p:ext uri="{BB962C8B-B14F-4D97-AF65-F5344CB8AC3E}">
        <p14:creationId xmlns:p14="http://schemas.microsoft.com/office/powerpoint/2010/main" val="273532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Templates Module (</a:t>
            </a:r>
            <a:r>
              <a:rPr lang="en-US" sz="1600" b="1" dirty="0" err="1">
                <a:solidFill>
                  <a:srgbClr val="F25C75"/>
                </a:solidFill>
              </a:rPr>
              <a:t>hiddenwall.c</a:t>
            </a:r>
            <a:r>
              <a:rPr lang="en-US" sz="1600" b="1" dirty="0">
                <a:solidFill>
                  <a:srgbClr val="F25C75"/>
                </a:solidFill>
              </a:rPr>
              <a:t>)</a:t>
            </a:r>
          </a:p>
          <a:p>
            <a:pPr lvl="1" algn="just">
              <a:buFont typeface="Courier New" panose="02070309020205020404" pitchFamily="49" charset="0"/>
              <a:buChar char="o"/>
            </a:pPr>
            <a:r>
              <a:rPr lang="en-US" sz="1400" b="1" dirty="0"/>
              <a:t>Public port acceptance</a:t>
            </a:r>
          </a:p>
          <a:p>
            <a:pPr marL="457200" lvl="1" indent="0" algn="just">
              <a:buNone/>
            </a:pPr>
            <a:endParaRPr lang="en-US" sz="1400" b="1" dirty="0"/>
          </a:p>
          <a:p>
            <a:pPr lvl="1" algn="just">
              <a:buFont typeface="Courier New" panose="02070309020205020404" pitchFamily="49" charset="0"/>
              <a:buChar char="o"/>
            </a:pPr>
            <a:r>
              <a:rPr lang="en-US" sz="1400" dirty="0"/>
              <a:t>In the above code snippet we are simply accepting the packets at the public ports as specified in the configuration file.</a:t>
            </a:r>
          </a:p>
          <a:p>
            <a:pPr lvl="1" algn="just">
              <a:buFont typeface="Courier New" panose="02070309020205020404" pitchFamily="49" charset="0"/>
              <a:buChar char="o"/>
            </a:pPr>
            <a:r>
              <a:rPr lang="en-US" sz="1400" dirty="0"/>
              <a:t>In a nutshell, this simply means that we are accepting communication through these ports for the IPs which are whitelisted by us in the configuration file.</a:t>
            </a:r>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961353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Parser Module</a:t>
            </a:r>
          </a:p>
          <a:p>
            <a:pPr lvl="1" algn="just">
              <a:buFont typeface="Courier New" panose="02070309020205020404" pitchFamily="49" charset="0"/>
              <a:buChar char="o"/>
            </a:pPr>
            <a:r>
              <a:rPr lang="en-US" sz="1400" b="1" dirty="0"/>
              <a:t>Get and parsing user options</a:t>
            </a:r>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4" name="Table 4">
            <a:extLst>
              <a:ext uri="{FF2B5EF4-FFF2-40B4-BE49-F238E27FC236}">
                <a16:creationId xmlns:a16="http://schemas.microsoft.com/office/drawing/2014/main" id="{36640C5A-881B-4524-9157-5E15D2C55C10}"/>
              </a:ext>
            </a:extLst>
          </p:cNvPr>
          <p:cNvGraphicFramePr>
            <a:graphicFrameLocks noGrp="1"/>
          </p:cNvGraphicFramePr>
          <p:nvPr>
            <p:extLst>
              <p:ext uri="{D42A27DB-BD31-4B8C-83A1-F6EECF244321}">
                <p14:modId xmlns:p14="http://schemas.microsoft.com/office/powerpoint/2010/main" val="1698795328"/>
              </p:ext>
            </p:extLst>
          </p:nvPr>
        </p:nvGraphicFramePr>
        <p:xfrm>
          <a:off x="1394693" y="3134212"/>
          <a:ext cx="10107380" cy="3276600"/>
        </p:xfrm>
        <a:graphic>
          <a:graphicData uri="http://schemas.openxmlformats.org/drawingml/2006/table">
            <a:tbl>
              <a:tblPr firstRow="1" bandRow="1">
                <a:tableStyleId>{2D5ABB26-0587-4C30-8999-92F81FD0307C}</a:tableStyleId>
              </a:tblPr>
              <a:tblGrid>
                <a:gridCol w="5209309">
                  <a:extLst>
                    <a:ext uri="{9D8B030D-6E8A-4147-A177-3AD203B41FA5}">
                      <a16:colId xmlns:a16="http://schemas.microsoft.com/office/drawing/2014/main" val="3415935648"/>
                    </a:ext>
                  </a:extLst>
                </a:gridCol>
                <a:gridCol w="4898071">
                  <a:extLst>
                    <a:ext uri="{9D8B030D-6E8A-4147-A177-3AD203B41FA5}">
                      <a16:colId xmlns:a16="http://schemas.microsoft.com/office/drawing/2014/main" val="472289545"/>
                    </a:ext>
                  </a:extLst>
                </a:gridCol>
              </a:tblGrid>
              <a:tr h="1162693">
                <a:tc>
                  <a:txBody>
                    <a:bodyPr/>
                    <a:lstStyle/>
                    <a:p>
                      <a:r>
                        <a:rPr lang="en-US" sz="1100" b="1" dirty="0">
                          <a:solidFill>
                            <a:srgbClr val="F25C75"/>
                          </a:solidFill>
                        </a:rPr>
                        <a:t>Wallgen.py</a:t>
                      </a:r>
                    </a:p>
                    <a:p>
                      <a:endParaRPr lang="en-US" sz="1100" b="1" dirty="0">
                        <a:solidFill>
                          <a:srgbClr val="F25C75"/>
                        </a:solidFill>
                      </a:endParaRPr>
                    </a:p>
                    <a:p>
                      <a:r>
                        <a:rPr lang="en-US" sz="1100" b="1" dirty="0">
                          <a:solidFill>
                            <a:schemeClr val="tx1"/>
                          </a:solidFill>
                        </a:rPr>
                        <a:t># Get </a:t>
                      </a:r>
                      <a:r>
                        <a:rPr lang="en-US" sz="1100" b="1" dirty="0" err="1">
                          <a:solidFill>
                            <a:schemeClr val="tx1"/>
                          </a:solidFill>
                        </a:rPr>
                        <a:t>argvs</a:t>
                      </a:r>
                      <a:r>
                        <a:rPr lang="en-US" sz="1100" b="1" dirty="0">
                          <a:solidFill>
                            <a:schemeClr val="tx1"/>
                          </a:solidFill>
                        </a:rPr>
                        <a:t> of user's input</a:t>
                      </a:r>
                    </a:p>
                    <a:p>
                      <a:r>
                        <a:rPr lang="en-US" sz="1100" dirty="0" err="1"/>
                        <a:t>template_filename</a:t>
                      </a:r>
                      <a:r>
                        <a:rPr lang="en-US" sz="1100" dirty="0"/>
                        <a:t>, </a:t>
                      </a:r>
                      <a:r>
                        <a:rPr lang="en-US" sz="1100" dirty="0" err="1"/>
                        <a:t>rules_filename</a:t>
                      </a:r>
                      <a:r>
                        <a:rPr lang="en-US" sz="1100" dirty="0"/>
                        <a:t> = </a:t>
                      </a:r>
                      <a:r>
                        <a:rPr lang="en-US" sz="1100" dirty="0" err="1"/>
                        <a:t>parser.arguments</a:t>
                      </a:r>
                      <a:r>
                        <a:rPr lang="en-US" sz="1100" dirty="0"/>
                        <a:t>()</a:t>
                      </a:r>
                    </a:p>
                    <a:p>
                      <a:endParaRPr lang="en-US" sz="1100" dirty="0"/>
                    </a:p>
                    <a:p>
                      <a:r>
                        <a:rPr lang="en-US" sz="1100" b="1" dirty="0">
                          <a:solidFill>
                            <a:schemeClr val="tx1"/>
                          </a:solidFill>
                        </a:rPr>
                        <a:t># Load rules of firewall at directory rules</a:t>
                      </a:r>
                    </a:p>
                    <a:p>
                      <a:r>
                        <a:rPr lang="en-US" sz="1100" dirty="0"/>
                        <a:t>try:</a:t>
                      </a:r>
                    </a:p>
                    <a:p>
                      <a:r>
                        <a:rPr lang="en-US" sz="1100" dirty="0"/>
                        <a:t>    </a:t>
                      </a:r>
                      <a:r>
                        <a:rPr lang="en-US" sz="1100" dirty="0" err="1"/>
                        <a:t>rules_wall</a:t>
                      </a:r>
                      <a:r>
                        <a:rPr lang="en-US" sz="1100" dirty="0"/>
                        <a:t>=</a:t>
                      </a:r>
                      <a:r>
                        <a:rPr lang="en-US" sz="1100" dirty="0" err="1"/>
                        <a:t>parser.Get_config</a:t>
                      </a:r>
                      <a:r>
                        <a:rPr lang="en-US" sz="1100" dirty="0"/>
                        <a:t>(</a:t>
                      </a:r>
                      <a:r>
                        <a:rPr lang="en-US" sz="1100" dirty="0" err="1"/>
                        <a:t>rules_filename</a:t>
                      </a:r>
                      <a:r>
                        <a:rPr lang="en-US" sz="1100" dirty="0"/>
                        <a:t>)</a:t>
                      </a:r>
                    </a:p>
                    <a:p>
                      <a:r>
                        <a:rPr lang="en-US" sz="1100" dirty="0"/>
                        <a:t>except Exception as e:</a:t>
                      </a:r>
                    </a:p>
                    <a:p>
                      <a:r>
                        <a:rPr lang="en-US" sz="1100" dirty="0"/>
                        <a:t>    print(" log error in config parser rules: "+str(e))</a:t>
                      </a:r>
                    </a:p>
                    <a:p>
                      <a:r>
                        <a:rPr lang="en-US" sz="1100" dirty="0"/>
                        <a:t>    exit(0)</a:t>
                      </a:r>
                    </a:p>
                    <a:p>
                      <a:endParaRPr lang="en-US" sz="1100" dirty="0"/>
                    </a:p>
                    <a:p>
                      <a:r>
                        <a:rPr lang="en-US" sz="1100" b="1" dirty="0">
                          <a:solidFill>
                            <a:schemeClr val="tx1"/>
                          </a:solidFill>
                        </a:rPr>
                        <a:t># Load templates and generate</a:t>
                      </a:r>
                    </a:p>
                    <a:p>
                      <a:r>
                        <a:rPr lang="en-US" sz="1100" dirty="0"/>
                        <a:t>try:</a:t>
                      </a:r>
                    </a:p>
                    <a:p>
                      <a:r>
                        <a:rPr lang="en-US" sz="1100" dirty="0"/>
                        <a:t>    </a:t>
                      </a:r>
                      <a:r>
                        <a:rPr lang="en-US" sz="1100" dirty="0" err="1"/>
                        <a:t>parser.start_generator</a:t>
                      </a:r>
                      <a:r>
                        <a:rPr lang="en-US" sz="1100" dirty="0"/>
                        <a:t>(</a:t>
                      </a:r>
                      <a:r>
                        <a:rPr lang="en-US" sz="1100" dirty="0" err="1"/>
                        <a:t>template_filename</a:t>
                      </a:r>
                      <a:r>
                        <a:rPr lang="en-US" sz="1100" dirty="0"/>
                        <a:t>, </a:t>
                      </a:r>
                      <a:r>
                        <a:rPr lang="en-US" sz="1100" dirty="0" err="1"/>
                        <a:t>rules_wall</a:t>
                      </a:r>
                      <a:r>
                        <a:rPr lang="en-US" sz="1100" dirty="0"/>
                        <a:t>)</a:t>
                      </a:r>
                    </a:p>
                    <a:p>
                      <a:r>
                        <a:rPr lang="en-US" sz="1100" dirty="0"/>
                        <a:t>except Exception as e:</a:t>
                      </a:r>
                    </a:p>
                    <a:p>
                      <a:r>
                        <a:rPr lang="en-US" sz="1100" dirty="0"/>
                        <a:t>    print(" log error in rule generator: "+str(e))</a:t>
                      </a:r>
                    </a:p>
                    <a:p>
                      <a:r>
                        <a:rPr lang="en-US" sz="1100" dirty="0"/>
                        <a:t>    exit(0)</a:t>
                      </a:r>
                    </a:p>
                    <a:p>
                      <a:endParaRPr lang="en-IN"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lvl="0" indent="0" algn="l" rtl="0">
                        <a:lnSpc>
                          <a:spcPct val="80000"/>
                        </a:lnSpc>
                        <a:spcBef>
                          <a:spcPts val="360"/>
                        </a:spcBef>
                        <a:spcAft>
                          <a:spcPts val="0"/>
                        </a:spcAft>
                        <a:buSzPts val="440"/>
                        <a:buNone/>
                      </a:pPr>
                      <a:r>
                        <a:rPr lang="en-US" sz="1100" b="1" dirty="0">
                          <a:solidFill>
                            <a:srgbClr val="F25C75"/>
                          </a:solidFill>
                        </a:rPr>
                        <a:t>parser.py</a:t>
                      </a:r>
                    </a:p>
                    <a:p>
                      <a:pPr marL="0" lvl="0" indent="0" algn="l" rtl="0">
                        <a:lnSpc>
                          <a:spcPct val="80000"/>
                        </a:lnSpc>
                        <a:spcBef>
                          <a:spcPts val="360"/>
                        </a:spcBef>
                        <a:spcAft>
                          <a:spcPts val="0"/>
                        </a:spcAft>
                        <a:buSzPts val="440"/>
                        <a:buNone/>
                      </a:pPr>
                      <a:endParaRPr lang="en-US" sz="1100" dirty="0"/>
                    </a:p>
                    <a:p>
                      <a:pPr marL="0" lvl="0" indent="0" algn="l" rtl="0">
                        <a:lnSpc>
                          <a:spcPct val="80000"/>
                        </a:lnSpc>
                        <a:spcBef>
                          <a:spcPts val="360"/>
                        </a:spcBef>
                        <a:spcAft>
                          <a:spcPts val="0"/>
                        </a:spcAft>
                        <a:buSzPts val="440"/>
                        <a:buNone/>
                      </a:pPr>
                      <a:r>
                        <a:rPr lang="en-US" sz="1100" dirty="0"/>
                        <a:t>parser = </a:t>
                      </a:r>
                      <a:r>
                        <a:rPr lang="en-US" sz="1100" dirty="0" err="1"/>
                        <a:t>argparse.ArgumentParser</a:t>
                      </a:r>
                      <a:r>
                        <a:rPr lang="en-US" sz="1100" dirty="0"/>
                        <a:t>(description = banner())</a:t>
                      </a:r>
                    </a:p>
                    <a:p>
                      <a:pPr marL="0" lvl="0" indent="0" algn="l" rtl="0">
                        <a:lnSpc>
                          <a:spcPct val="80000"/>
                        </a:lnSpc>
                        <a:spcBef>
                          <a:spcPts val="360"/>
                        </a:spcBef>
                        <a:spcAft>
                          <a:spcPts val="0"/>
                        </a:spcAft>
                        <a:buSzPts val="440"/>
                        <a:buNone/>
                      </a:pPr>
                      <a:endParaRPr lang="en-US" sz="1100" dirty="0"/>
                    </a:p>
                    <a:p>
                      <a:pPr marL="0" lvl="0" indent="0" algn="l" rtl="0">
                        <a:lnSpc>
                          <a:spcPct val="80000"/>
                        </a:lnSpc>
                        <a:spcBef>
                          <a:spcPts val="360"/>
                        </a:spcBef>
                        <a:spcAft>
                          <a:spcPts val="0"/>
                        </a:spcAft>
                        <a:buSzPts val="440"/>
                        <a:buNone/>
                      </a:pPr>
                      <a:r>
                        <a:rPr lang="en-US" sz="1100" dirty="0"/>
                        <a:t> </a:t>
                      </a:r>
                      <a:r>
                        <a:rPr lang="en-US" sz="1100" dirty="0" err="1"/>
                        <a:t>parser.add_argument</a:t>
                      </a:r>
                      <a:r>
                        <a:rPr lang="en-US" sz="1100" dirty="0"/>
                        <a:t>('-t', '--template', action = 'store', </a:t>
                      </a:r>
                      <a:r>
                        <a:rPr lang="en-US" sz="1100" dirty="0" err="1"/>
                        <a:t>dest</a:t>
                      </a:r>
                      <a:r>
                        <a:rPr lang="en-US" sz="1100" dirty="0"/>
                        <a:t> = '</a:t>
                      </a:r>
                      <a:r>
                        <a:rPr lang="en-US" sz="1100" dirty="0" err="1"/>
                        <a:t>template_filename</a:t>
                      </a:r>
                      <a:r>
                        <a:rPr lang="en-US" sz="1100" dirty="0"/>
                        <a:t>', default="template/</a:t>
                      </a:r>
                      <a:r>
                        <a:rPr lang="en-US" sz="1100" dirty="0" err="1"/>
                        <a:t>wall.c",required</a:t>
                      </a:r>
                      <a:r>
                        <a:rPr lang="en-US" sz="1100" dirty="0"/>
                        <a:t> = False, help = 'Source code template at directory template’)</a:t>
                      </a:r>
                    </a:p>
                    <a:p>
                      <a:pPr marL="0" lvl="0" indent="0" algn="l" rtl="0">
                        <a:lnSpc>
                          <a:spcPct val="80000"/>
                        </a:lnSpc>
                        <a:spcBef>
                          <a:spcPts val="360"/>
                        </a:spcBef>
                        <a:spcAft>
                          <a:spcPts val="0"/>
                        </a:spcAft>
                        <a:buSzPts val="440"/>
                        <a:buNone/>
                      </a:pPr>
                      <a:endParaRPr lang="en-US" sz="1100" dirty="0"/>
                    </a:p>
                    <a:p>
                      <a:pPr marL="0" lvl="0" indent="0" algn="l" rtl="0">
                        <a:lnSpc>
                          <a:spcPct val="80000"/>
                        </a:lnSpc>
                        <a:spcBef>
                          <a:spcPts val="360"/>
                        </a:spcBef>
                        <a:spcAft>
                          <a:spcPts val="0"/>
                        </a:spcAft>
                        <a:buSzPts val="440"/>
                        <a:buNone/>
                      </a:pPr>
                      <a:r>
                        <a:rPr lang="en-US" sz="1100" dirty="0"/>
                        <a:t> </a:t>
                      </a:r>
                      <a:r>
                        <a:rPr lang="en-US" sz="1100" dirty="0" err="1"/>
                        <a:t>parser.add_argument</a:t>
                      </a:r>
                      <a:r>
                        <a:rPr lang="en-US" sz="1100" dirty="0"/>
                        <a:t>('-r', '--rules', action = 'store', </a:t>
                      </a:r>
                      <a:r>
                        <a:rPr lang="en-US" sz="1100" dirty="0" err="1"/>
                        <a:t>dest</a:t>
                      </a:r>
                      <a:r>
                        <a:rPr lang="en-US" sz="1100" dirty="0"/>
                        <a:t> = '</a:t>
                      </a:r>
                      <a:r>
                        <a:rPr lang="en-US" sz="1100" dirty="0" err="1"/>
                        <a:t>rules_filename</a:t>
                      </a:r>
                      <a:r>
                        <a:rPr lang="en-US" sz="1100" dirty="0"/>
                        <a:t>', default="rules/</a:t>
                      </a:r>
                      <a:r>
                        <a:rPr lang="en-US" sz="1100" dirty="0" err="1"/>
                        <a:t>server.yaml</a:t>
                      </a:r>
                      <a:r>
                        <a:rPr lang="en-US" sz="1100" dirty="0"/>
                        <a:t>", required = True, help = '</a:t>
                      </a:r>
                      <a:r>
                        <a:rPr lang="en-US" sz="1100" dirty="0" err="1"/>
                        <a:t>Netfilter</a:t>
                      </a:r>
                      <a:r>
                        <a:rPr lang="en-US" sz="1100" dirty="0"/>
                        <a:t> rules to create a kernel module, look directory rules’)</a:t>
                      </a:r>
                    </a:p>
                    <a:p>
                      <a:pPr marL="0" lvl="0" indent="0" algn="l" rtl="0">
                        <a:lnSpc>
                          <a:spcPct val="80000"/>
                        </a:lnSpc>
                        <a:spcBef>
                          <a:spcPts val="360"/>
                        </a:spcBef>
                        <a:spcAft>
                          <a:spcPts val="0"/>
                        </a:spcAft>
                        <a:buSzPts val="440"/>
                        <a:buNone/>
                      </a:pPr>
                      <a:endParaRPr lang="en-US" sz="1100" dirty="0"/>
                    </a:p>
                    <a:p>
                      <a:pPr marL="0" lvl="0" indent="0" algn="l" rtl="0">
                        <a:lnSpc>
                          <a:spcPct val="80000"/>
                        </a:lnSpc>
                        <a:spcBef>
                          <a:spcPts val="360"/>
                        </a:spcBef>
                        <a:spcAft>
                          <a:spcPts val="0"/>
                        </a:spcAft>
                        <a:buSzPts val="440"/>
                        <a:buNone/>
                      </a:pPr>
                      <a:r>
                        <a:rPr lang="en-US" sz="1100" dirty="0"/>
                        <a:t> </a:t>
                      </a:r>
                      <a:r>
                        <a:rPr lang="en-US" sz="1100" dirty="0" err="1"/>
                        <a:t>args</a:t>
                      </a:r>
                      <a:r>
                        <a:rPr lang="en-US" sz="1100" dirty="0"/>
                        <a:t> = </a:t>
                      </a:r>
                      <a:r>
                        <a:rPr lang="en-US" sz="1100" dirty="0" err="1"/>
                        <a:t>parser.parse_args</a:t>
                      </a:r>
                      <a:r>
                        <a:rPr lang="en-US" sz="1100" dirty="0"/>
                        <a:t>()</a:t>
                      </a:r>
                    </a:p>
                    <a:p>
                      <a:endParaRPr lang="en-IN" sz="1100" dirty="0"/>
                    </a:p>
                    <a:p>
                      <a:r>
                        <a:rPr lang="en-IN" sz="1100" dirty="0"/>
                        <a:t>&lt; </a:t>
                      </a:r>
                      <a:r>
                        <a:rPr lang="en-IN" sz="1100" dirty="0" err="1"/>
                        <a:t>Peform</a:t>
                      </a:r>
                      <a:r>
                        <a:rPr lang="en-IN" sz="1100" dirty="0"/>
                        <a:t> file existence error handling&gt;</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6831"/>
                  </a:ext>
                </a:extLst>
              </a:tr>
            </a:tbl>
          </a:graphicData>
        </a:graphic>
      </p:graphicFrame>
    </p:spTree>
    <p:extLst>
      <p:ext uri="{BB962C8B-B14F-4D97-AF65-F5344CB8AC3E}">
        <p14:creationId xmlns:p14="http://schemas.microsoft.com/office/powerpoint/2010/main" val="363034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Problem Statement &amp; Goal</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p:txBody>
          <a:bodyPr anchor="t">
            <a:normAutofit/>
          </a:bodyPr>
          <a:lstStyle/>
          <a:p>
            <a:pPr algn="just">
              <a:buFont typeface="Courier New" panose="02070309020205020404" pitchFamily="49" charset="0"/>
              <a:buChar char="o"/>
            </a:pPr>
            <a:r>
              <a:rPr lang="en-IN" sz="1600" dirty="0"/>
              <a:t>The </a:t>
            </a:r>
            <a:r>
              <a:rPr lang="en-IN" sz="1600" b="1" dirty="0">
                <a:solidFill>
                  <a:srgbClr val="F25C75"/>
                </a:solidFill>
              </a:rPr>
              <a:t>problem</a:t>
            </a:r>
            <a:r>
              <a:rPr lang="en-IN" sz="1600" dirty="0"/>
              <a:t> is that attackers always study the systems that they’re planning to attack on. As a result, during executing the attack, they already know all the weak points of the system and where all the security mechanisms are planted and when they come into action. As a result, they have high chances of being successful in carrying out their attacks rendering the target system helpless as it can do nothing but suffer the consequences.</a:t>
            </a:r>
          </a:p>
          <a:p>
            <a:pPr algn="just">
              <a:buFont typeface="Courier New" panose="02070309020205020404" pitchFamily="49" charset="0"/>
              <a:buChar char="o"/>
            </a:pPr>
            <a:r>
              <a:rPr lang="en-IN" sz="1600" dirty="0"/>
              <a:t>The </a:t>
            </a:r>
            <a:r>
              <a:rPr lang="en-IN" sz="1600" b="1" dirty="0">
                <a:solidFill>
                  <a:srgbClr val="F25C75"/>
                </a:solidFill>
              </a:rPr>
              <a:t>goal</a:t>
            </a:r>
            <a:r>
              <a:rPr lang="en-IN" sz="1600" dirty="0"/>
              <a:t> of our project would be to introduce an additional custom configurable layer of security in the system which would always be hidden so that the attacker won’t be able to study it during reconnaissance. During the attack, this hidden layer would come to surface and will surely tend to disrupt the malicious plans of the attacker. Hence, we’re trying to improve the security at endpoints.</a:t>
            </a:r>
          </a:p>
          <a:p>
            <a:pPr algn="just">
              <a:buFont typeface="Courier New" panose="02070309020205020404" pitchFamily="49" charset="0"/>
              <a:buChar char="o"/>
            </a:pPr>
            <a:endParaRPr lang="en-IN" sz="1600" dirty="0"/>
          </a:p>
        </p:txBody>
      </p:sp>
    </p:spTree>
    <p:extLst>
      <p:ext uri="{BB962C8B-B14F-4D97-AF65-F5344CB8AC3E}">
        <p14:creationId xmlns:p14="http://schemas.microsoft.com/office/powerpoint/2010/main" val="3206603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VMs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Virtual Machine (VM) Descriptions</a:t>
            </a:r>
          </a:p>
          <a:p>
            <a:pPr lvl="1" algn="just">
              <a:buFont typeface="Courier New" panose="02070309020205020404" pitchFamily="49" charset="0"/>
              <a:buChar char="o"/>
            </a:pPr>
            <a:r>
              <a:rPr lang="en-IN" sz="1400" b="1" dirty="0">
                <a:solidFill>
                  <a:srgbClr val="F25C75"/>
                </a:solidFill>
              </a:rPr>
              <a:t>Ubuntu </a:t>
            </a:r>
            <a:r>
              <a:rPr lang="en-IN" sz="1400" dirty="0"/>
              <a:t>with the </a:t>
            </a:r>
            <a:r>
              <a:rPr lang="en-IN" sz="1400" b="1" dirty="0">
                <a:solidFill>
                  <a:srgbClr val="F25C75"/>
                </a:solidFill>
              </a:rPr>
              <a:t>IP 192.168.10.132 </a:t>
            </a:r>
            <a:r>
              <a:rPr lang="en-IN" sz="1400" dirty="0"/>
              <a:t>would server as our </a:t>
            </a:r>
            <a:r>
              <a:rPr lang="en-IN" sz="1400" b="1" dirty="0">
                <a:solidFill>
                  <a:srgbClr val="F25C75"/>
                </a:solidFill>
              </a:rPr>
              <a:t>victim</a:t>
            </a:r>
            <a:r>
              <a:rPr lang="en-IN" sz="1400" dirty="0"/>
              <a:t>. It is on this machine that the whole </a:t>
            </a:r>
            <a:r>
              <a:rPr lang="en-IN" sz="1400" dirty="0" err="1"/>
              <a:t>HiddenWalls</a:t>
            </a:r>
            <a:r>
              <a:rPr lang="en-IN" sz="1400" dirty="0"/>
              <a:t> will be implemented. It is like implementing a hidden firewall which is invisible to the attacker.</a:t>
            </a:r>
          </a:p>
          <a:p>
            <a:pPr lvl="1" algn="just">
              <a:buFont typeface="Courier New" panose="02070309020205020404" pitchFamily="49" charset="0"/>
              <a:buChar char="o"/>
            </a:pPr>
            <a:r>
              <a:rPr lang="en-IN" sz="1400" b="1" dirty="0">
                <a:solidFill>
                  <a:srgbClr val="F25C75"/>
                </a:solidFill>
              </a:rPr>
              <a:t>Kali Linux </a:t>
            </a:r>
            <a:r>
              <a:rPr lang="en-IN" sz="1400" dirty="0"/>
              <a:t>with the </a:t>
            </a:r>
            <a:r>
              <a:rPr lang="en-IN" sz="1400" b="1" dirty="0">
                <a:solidFill>
                  <a:srgbClr val="F25C75"/>
                </a:solidFill>
              </a:rPr>
              <a:t>IP 192.168.10.128 </a:t>
            </a:r>
            <a:r>
              <a:rPr lang="en-IN" sz="1400" dirty="0"/>
              <a:t>would serve as our </a:t>
            </a:r>
            <a:r>
              <a:rPr lang="en-IN" sz="1400" b="1" dirty="0">
                <a:solidFill>
                  <a:srgbClr val="F25C75"/>
                </a:solidFill>
              </a:rPr>
              <a:t>attacker</a:t>
            </a:r>
            <a:r>
              <a:rPr lang="en-IN" sz="1400" dirty="0"/>
              <a:t>. It is through this machine that the attacker would try to attack the victim. Before attacking, it is a common practice to gather information and study the vulnerabilities. He would try to do this by a Nmap scan but eventually, won’t be able to gather much information due to the </a:t>
            </a:r>
            <a:r>
              <a:rPr lang="en-IN" sz="1400" dirty="0" err="1"/>
              <a:t>HiddenWall</a:t>
            </a:r>
            <a:r>
              <a:rPr lang="en-IN" sz="1400" dirty="0"/>
              <a:t>.</a:t>
            </a:r>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296827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Without </a:t>
            </a:r>
            <a:r>
              <a:rPr lang="en-US" sz="1600" b="1" dirty="0" err="1">
                <a:solidFill>
                  <a:srgbClr val="F25C75"/>
                </a:solidFill>
              </a:rPr>
              <a:t>Hiddenwall</a:t>
            </a:r>
            <a:endParaRPr lang="en-US" sz="1600" b="1" dirty="0">
              <a:solidFill>
                <a:srgbClr val="F25C75"/>
              </a:solidFill>
            </a:endParaRPr>
          </a:p>
          <a:p>
            <a:pPr lvl="1" algn="just">
              <a:buFont typeface="Courier New" panose="02070309020205020404" pitchFamily="49" charset="0"/>
              <a:buChar char="o"/>
            </a:pPr>
            <a:r>
              <a:rPr lang="en-US" sz="1400" dirty="0"/>
              <a:t>This is an initial Nmap scan of our victim machine before applying any </a:t>
            </a:r>
            <a:r>
              <a:rPr lang="en-US" sz="1400" dirty="0" err="1"/>
              <a:t>HiddenWall</a:t>
            </a:r>
            <a:r>
              <a:rPr lang="en-US" sz="1400" dirty="0"/>
              <a:t> module to it.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spTree>
    <p:extLst>
      <p:ext uri="{BB962C8B-B14F-4D97-AF65-F5344CB8AC3E}">
        <p14:creationId xmlns:p14="http://schemas.microsoft.com/office/powerpoint/2010/main" val="240323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Removed from Whitelist – Public Ports Remain Same</a:t>
            </a:r>
          </a:p>
          <a:p>
            <a:pPr lvl="1" algn="just">
              <a:buFont typeface="Courier New" panose="02070309020205020404" pitchFamily="49" charset="0"/>
              <a:buChar char="o"/>
            </a:pPr>
            <a:r>
              <a:rPr lang="en-US" sz="1400" dirty="0"/>
              <a:t>Here, we can see that the ports 21 and 22 are not visible as the attacker IP has been removed from whitelist.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pic>
        <p:nvPicPr>
          <p:cNvPr id="8" name="Picture 7">
            <a:extLst>
              <a:ext uri="{FF2B5EF4-FFF2-40B4-BE49-F238E27FC236}">
                <a16:creationId xmlns:a16="http://schemas.microsoft.com/office/drawing/2014/main" id="{682BCF89-E41D-4C8B-8D1D-95A1B67A5CF6}"/>
              </a:ext>
            </a:extLst>
          </p:cNvPr>
          <p:cNvPicPr>
            <a:picLocks noChangeAspect="1"/>
          </p:cNvPicPr>
          <p:nvPr/>
        </p:nvPicPr>
        <p:blipFill rotWithShape="1">
          <a:blip r:embed="rId3">
            <a:extLst>
              <a:ext uri="{28A0092B-C50C-407E-A947-70E740481C1C}">
                <a14:useLocalDpi xmlns:a14="http://schemas.microsoft.com/office/drawing/2010/main" val="0"/>
              </a:ext>
            </a:extLst>
          </a:blip>
          <a:srcRect l="447" t="18451" r="41667" b="51784"/>
          <a:stretch/>
        </p:blipFill>
        <p:spPr>
          <a:xfrm>
            <a:off x="1377458" y="3094182"/>
            <a:ext cx="9484508" cy="2724727"/>
          </a:xfrm>
          <a:prstGeom prst="rect">
            <a:avLst/>
          </a:prstGeom>
        </p:spPr>
      </p:pic>
    </p:spTree>
    <p:extLst>
      <p:ext uri="{BB962C8B-B14F-4D97-AF65-F5344CB8AC3E}">
        <p14:creationId xmlns:p14="http://schemas.microsoft.com/office/powerpoint/2010/main" val="1003868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Removed from Whitelist – Public Ports Remain Same – Wireshark Results</a:t>
            </a:r>
          </a:p>
          <a:p>
            <a:pPr lvl="1" algn="just">
              <a:buFont typeface="Courier New" panose="02070309020205020404" pitchFamily="49" charset="0"/>
              <a:buChar char="o"/>
            </a:pPr>
            <a:r>
              <a:rPr lang="en-US" sz="1400" dirty="0"/>
              <a:t>Packets are simply being RESET as 80 is a closed public port.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6" name="Picture 5">
            <a:extLst>
              <a:ext uri="{FF2B5EF4-FFF2-40B4-BE49-F238E27FC236}">
                <a16:creationId xmlns:a16="http://schemas.microsoft.com/office/drawing/2014/main" id="{4AEB8C5B-7B15-4B9A-B836-132B28AE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spTree>
    <p:extLst>
      <p:ext uri="{BB962C8B-B14F-4D97-AF65-F5344CB8AC3E}">
        <p14:creationId xmlns:p14="http://schemas.microsoft.com/office/powerpoint/2010/main" val="28905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Removed from Whitelist – 80 Removed from Public Ports</a:t>
            </a:r>
          </a:p>
          <a:p>
            <a:pPr lvl="1" algn="just">
              <a:buFont typeface="Courier New" panose="02070309020205020404" pitchFamily="49" charset="0"/>
              <a:buChar char="o"/>
            </a:pPr>
            <a:r>
              <a:rPr lang="en-US" sz="1400" dirty="0"/>
              <a:t>Here, we can see that the apart from ports 21 and 22, now even port 80 is also not shown as it has been removed from the public ports.</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pic>
        <p:nvPicPr>
          <p:cNvPr id="8" name="Picture 7">
            <a:extLst>
              <a:ext uri="{FF2B5EF4-FFF2-40B4-BE49-F238E27FC236}">
                <a16:creationId xmlns:a16="http://schemas.microsoft.com/office/drawing/2014/main" id="{682BCF89-E41D-4C8B-8D1D-95A1B67A5CF6}"/>
              </a:ext>
            </a:extLst>
          </p:cNvPr>
          <p:cNvPicPr>
            <a:picLocks noChangeAspect="1"/>
          </p:cNvPicPr>
          <p:nvPr/>
        </p:nvPicPr>
        <p:blipFill rotWithShape="1">
          <a:blip r:embed="rId3">
            <a:extLst>
              <a:ext uri="{28A0092B-C50C-407E-A947-70E740481C1C}">
                <a14:useLocalDpi xmlns:a14="http://schemas.microsoft.com/office/drawing/2010/main" val="0"/>
              </a:ext>
            </a:extLst>
          </a:blip>
          <a:srcRect l="447" t="18451" r="41667" b="51784"/>
          <a:stretch/>
        </p:blipFill>
        <p:spPr>
          <a:xfrm>
            <a:off x="1377458" y="3094182"/>
            <a:ext cx="9484508" cy="2724727"/>
          </a:xfrm>
          <a:prstGeom prst="rect">
            <a:avLst/>
          </a:prstGeom>
        </p:spPr>
      </p:pic>
      <p:pic>
        <p:nvPicPr>
          <p:cNvPr id="6" name="Picture 5">
            <a:extLst>
              <a:ext uri="{FF2B5EF4-FFF2-40B4-BE49-F238E27FC236}">
                <a16:creationId xmlns:a16="http://schemas.microsoft.com/office/drawing/2014/main" id="{AC32ED52-C38C-4738-8A78-C0B513BC6F56}"/>
              </a:ext>
            </a:extLst>
          </p:cNvPr>
          <p:cNvPicPr>
            <a:picLocks noChangeAspect="1"/>
          </p:cNvPicPr>
          <p:nvPr/>
        </p:nvPicPr>
        <p:blipFill rotWithShape="1">
          <a:blip r:embed="rId4">
            <a:extLst>
              <a:ext uri="{28A0092B-C50C-407E-A947-70E740481C1C}">
                <a14:useLocalDpi xmlns:a14="http://schemas.microsoft.com/office/drawing/2010/main" val="0"/>
              </a:ext>
            </a:extLst>
          </a:blip>
          <a:srcRect l="443" t="18586" r="42121" b="54882"/>
          <a:stretch/>
        </p:blipFill>
        <p:spPr>
          <a:xfrm>
            <a:off x="1377458" y="3089565"/>
            <a:ext cx="9484507" cy="2724726"/>
          </a:xfrm>
          <a:prstGeom prst="rect">
            <a:avLst/>
          </a:prstGeom>
        </p:spPr>
      </p:pic>
    </p:spTree>
    <p:extLst>
      <p:ext uri="{BB962C8B-B14F-4D97-AF65-F5344CB8AC3E}">
        <p14:creationId xmlns:p14="http://schemas.microsoft.com/office/powerpoint/2010/main" val="3873187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Removed from Whitelist – 80 Removed from Public Ports – Wireshark Results</a:t>
            </a:r>
          </a:p>
          <a:p>
            <a:pPr lvl="1" algn="just">
              <a:buFont typeface="Courier New" panose="02070309020205020404" pitchFamily="49" charset="0"/>
              <a:buChar char="o"/>
            </a:pPr>
            <a:r>
              <a:rPr lang="en-US" sz="1400" dirty="0"/>
              <a:t>No ACK or RESET packets are shown as 80 is not a public port.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6" name="Picture 5">
            <a:extLst>
              <a:ext uri="{FF2B5EF4-FFF2-40B4-BE49-F238E27FC236}">
                <a16:creationId xmlns:a16="http://schemas.microsoft.com/office/drawing/2014/main" id="{4AEB8C5B-7B15-4B9A-B836-132B28AE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5" name="Picture 4">
            <a:extLst>
              <a:ext uri="{FF2B5EF4-FFF2-40B4-BE49-F238E27FC236}">
                <a16:creationId xmlns:a16="http://schemas.microsoft.com/office/drawing/2014/main" id="{640DA0AC-49F6-4702-B1CA-F1F386D18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spTree>
    <p:extLst>
      <p:ext uri="{BB962C8B-B14F-4D97-AF65-F5344CB8AC3E}">
        <p14:creationId xmlns:p14="http://schemas.microsoft.com/office/powerpoint/2010/main" val="1061713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Removed from Whitelist – 53 is a Closed Port</a:t>
            </a:r>
          </a:p>
          <a:p>
            <a:pPr lvl="1" algn="just">
              <a:buFont typeface="Courier New" panose="02070309020205020404" pitchFamily="49" charset="0"/>
              <a:buChar char="o"/>
            </a:pPr>
            <a:r>
              <a:rPr lang="en-US" sz="1400" dirty="0"/>
              <a:t>Here, we can see that all the public ports are visible and port 53 is closed. 21 and 22 are not seen as the IP has been removed from the whitelist.</a:t>
            </a:r>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pic>
        <p:nvPicPr>
          <p:cNvPr id="11" name="Picture 10">
            <a:extLst>
              <a:ext uri="{FF2B5EF4-FFF2-40B4-BE49-F238E27FC236}">
                <a16:creationId xmlns:a16="http://schemas.microsoft.com/office/drawing/2014/main" id="{88859EA9-D9B2-488B-BADE-7BACDD7B4C9E}"/>
              </a:ext>
            </a:extLst>
          </p:cNvPr>
          <p:cNvPicPr>
            <a:picLocks noChangeAspect="1"/>
          </p:cNvPicPr>
          <p:nvPr/>
        </p:nvPicPr>
        <p:blipFill rotWithShape="1">
          <a:blip r:embed="rId3">
            <a:extLst>
              <a:ext uri="{28A0092B-C50C-407E-A947-70E740481C1C}">
                <a14:useLocalDpi xmlns:a14="http://schemas.microsoft.com/office/drawing/2010/main" val="0"/>
              </a:ext>
            </a:extLst>
          </a:blip>
          <a:srcRect l="596" t="18855" r="40454" b="48956"/>
          <a:stretch/>
        </p:blipFill>
        <p:spPr>
          <a:xfrm>
            <a:off x="1377458" y="3094181"/>
            <a:ext cx="9484508" cy="2728721"/>
          </a:xfrm>
          <a:prstGeom prst="rect">
            <a:avLst/>
          </a:prstGeom>
        </p:spPr>
      </p:pic>
      <p:pic>
        <p:nvPicPr>
          <p:cNvPr id="6" name="Picture 5">
            <a:extLst>
              <a:ext uri="{FF2B5EF4-FFF2-40B4-BE49-F238E27FC236}">
                <a16:creationId xmlns:a16="http://schemas.microsoft.com/office/drawing/2014/main" id="{CE967D97-6243-4B20-A0B6-E76B07416E43}"/>
              </a:ext>
            </a:extLst>
          </p:cNvPr>
          <p:cNvPicPr>
            <a:picLocks noChangeAspect="1"/>
          </p:cNvPicPr>
          <p:nvPr/>
        </p:nvPicPr>
        <p:blipFill rotWithShape="1">
          <a:blip r:embed="rId4">
            <a:extLst>
              <a:ext uri="{28A0092B-C50C-407E-A947-70E740481C1C}">
                <a14:useLocalDpi xmlns:a14="http://schemas.microsoft.com/office/drawing/2010/main" val="0"/>
              </a:ext>
            </a:extLst>
          </a:blip>
          <a:srcRect l="596" t="18720" r="41212" b="53131"/>
          <a:stretch/>
        </p:blipFill>
        <p:spPr>
          <a:xfrm>
            <a:off x="1377458" y="3090189"/>
            <a:ext cx="9484508" cy="2724728"/>
          </a:xfrm>
          <a:prstGeom prst="rect">
            <a:avLst/>
          </a:prstGeom>
        </p:spPr>
      </p:pic>
    </p:spTree>
    <p:extLst>
      <p:ext uri="{BB962C8B-B14F-4D97-AF65-F5344CB8AC3E}">
        <p14:creationId xmlns:p14="http://schemas.microsoft.com/office/powerpoint/2010/main" val="50153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Removed from Whitelist – 53 is a Closed Port – Wireshark Results</a:t>
            </a:r>
          </a:p>
          <a:p>
            <a:pPr lvl="1" algn="just">
              <a:buFont typeface="Courier New" panose="02070309020205020404" pitchFamily="49" charset="0"/>
              <a:buChar char="o"/>
            </a:pPr>
            <a:r>
              <a:rPr lang="en-US" sz="1400" dirty="0"/>
              <a:t>Connection is simply refused as 53 is a closed public port.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6" name="Picture 5">
            <a:extLst>
              <a:ext uri="{FF2B5EF4-FFF2-40B4-BE49-F238E27FC236}">
                <a16:creationId xmlns:a16="http://schemas.microsoft.com/office/drawing/2014/main" id="{4AEB8C5B-7B15-4B9A-B836-132B28AE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5" name="Picture 4">
            <a:extLst>
              <a:ext uri="{FF2B5EF4-FFF2-40B4-BE49-F238E27FC236}">
                <a16:creationId xmlns:a16="http://schemas.microsoft.com/office/drawing/2014/main" id="{640DA0AC-49F6-4702-B1CA-F1F386D18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7" name="Picture 6">
            <a:extLst>
              <a:ext uri="{FF2B5EF4-FFF2-40B4-BE49-F238E27FC236}">
                <a16:creationId xmlns:a16="http://schemas.microsoft.com/office/drawing/2014/main" id="{9AC984AA-381C-46F4-9893-AE2C62CA5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8" name="Picture 7">
            <a:extLst>
              <a:ext uri="{FF2B5EF4-FFF2-40B4-BE49-F238E27FC236}">
                <a16:creationId xmlns:a16="http://schemas.microsoft.com/office/drawing/2014/main" id="{866D8B9B-D410-4FE4-BAC2-3284B17DBA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9" name="Picture 8">
            <a:extLst>
              <a:ext uri="{FF2B5EF4-FFF2-40B4-BE49-F238E27FC236}">
                <a16:creationId xmlns:a16="http://schemas.microsoft.com/office/drawing/2014/main" id="{15583AE4-CFE4-4148-804E-11A2D33D7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60" y="2989690"/>
            <a:ext cx="6353378" cy="3573775"/>
          </a:xfrm>
          <a:prstGeom prst="rect">
            <a:avLst/>
          </a:prstGeom>
        </p:spPr>
      </p:pic>
    </p:spTree>
    <p:extLst>
      <p:ext uri="{BB962C8B-B14F-4D97-AF65-F5344CB8AC3E}">
        <p14:creationId xmlns:p14="http://schemas.microsoft.com/office/powerpoint/2010/main" val="426207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in Whitelist – Public Ports Remain Same</a:t>
            </a:r>
          </a:p>
          <a:p>
            <a:pPr lvl="1" algn="just">
              <a:buFont typeface="Courier New" panose="02070309020205020404" pitchFamily="49" charset="0"/>
              <a:buChar char="o"/>
            </a:pPr>
            <a:r>
              <a:rPr lang="en-US" sz="1400" dirty="0"/>
              <a:t>Here, we can see that all the public ports as well as the ports 21 and 22 are visible as the IP is in whitelist.</a:t>
            </a:r>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pic>
        <p:nvPicPr>
          <p:cNvPr id="8" name="Picture 7">
            <a:extLst>
              <a:ext uri="{FF2B5EF4-FFF2-40B4-BE49-F238E27FC236}">
                <a16:creationId xmlns:a16="http://schemas.microsoft.com/office/drawing/2014/main" id="{682BCF89-E41D-4C8B-8D1D-95A1B67A5CF6}"/>
              </a:ext>
            </a:extLst>
          </p:cNvPr>
          <p:cNvPicPr>
            <a:picLocks noChangeAspect="1"/>
          </p:cNvPicPr>
          <p:nvPr/>
        </p:nvPicPr>
        <p:blipFill rotWithShape="1">
          <a:blip r:embed="rId3">
            <a:extLst>
              <a:ext uri="{28A0092B-C50C-407E-A947-70E740481C1C}">
                <a14:useLocalDpi xmlns:a14="http://schemas.microsoft.com/office/drawing/2010/main" val="0"/>
              </a:ext>
            </a:extLst>
          </a:blip>
          <a:srcRect l="447" t="18451" r="41667" b="51784"/>
          <a:stretch/>
        </p:blipFill>
        <p:spPr>
          <a:xfrm>
            <a:off x="1377458" y="3094182"/>
            <a:ext cx="9484508" cy="2724727"/>
          </a:xfrm>
          <a:prstGeom prst="rect">
            <a:avLst/>
          </a:prstGeom>
        </p:spPr>
      </p:pic>
      <p:pic>
        <p:nvPicPr>
          <p:cNvPr id="6" name="Picture 5">
            <a:extLst>
              <a:ext uri="{FF2B5EF4-FFF2-40B4-BE49-F238E27FC236}">
                <a16:creationId xmlns:a16="http://schemas.microsoft.com/office/drawing/2014/main" id="{AC32ED52-C38C-4738-8A78-C0B513BC6F56}"/>
              </a:ext>
            </a:extLst>
          </p:cNvPr>
          <p:cNvPicPr>
            <a:picLocks noChangeAspect="1"/>
          </p:cNvPicPr>
          <p:nvPr/>
        </p:nvPicPr>
        <p:blipFill rotWithShape="1">
          <a:blip r:embed="rId4">
            <a:extLst>
              <a:ext uri="{28A0092B-C50C-407E-A947-70E740481C1C}">
                <a14:useLocalDpi xmlns:a14="http://schemas.microsoft.com/office/drawing/2010/main" val="0"/>
              </a:ext>
            </a:extLst>
          </a:blip>
          <a:srcRect l="443" t="18586" r="42121" b="54882"/>
          <a:stretch/>
        </p:blipFill>
        <p:spPr>
          <a:xfrm>
            <a:off x="1377458" y="3089565"/>
            <a:ext cx="9484507" cy="2724726"/>
          </a:xfrm>
          <a:prstGeom prst="rect">
            <a:avLst/>
          </a:prstGeom>
        </p:spPr>
      </p:pic>
      <p:pic>
        <p:nvPicPr>
          <p:cNvPr id="7" name="Picture 6">
            <a:extLst>
              <a:ext uri="{FF2B5EF4-FFF2-40B4-BE49-F238E27FC236}">
                <a16:creationId xmlns:a16="http://schemas.microsoft.com/office/drawing/2014/main" id="{3922399D-C633-4EC0-88C9-DB119B8D81AB}"/>
              </a:ext>
            </a:extLst>
          </p:cNvPr>
          <p:cNvPicPr>
            <a:picLocks noChangeAspect="1"/>
          </p:cNvPicPr>
          <p:nvPr/>
        </p:nvPicPr>
        <p:blipFill rotWithShape="1">
          <a:blip r:embed="rId5">
            <a:extLst>
              <a:ext uri="{28A0092B-C50C-407E-A947-70E740481C1C}">
                <a14:useLocalDpi xmlns:a14="http://schemas.microsoft.com/office/drawing/2010/main" val="0"/>
              </a:ext>
            </a:extLst>
          </a:blip>
          <a:srcRect l="530" t="18720" r="31023" b="46263"/>
          <a:stretch/>
        </p:blipFill>
        <p:spPr>
          <a:xfrm>
            <a:off x="1377457" y="3094181"/>
            <a:ext cx="9484506" cy="2729345"/>
          </a:xfrm>
          <a:prstGeom prst="rect">
            <a:avLst/>
          </a:prstGeom>
        </p:spPr>
      </p:pic>
    </p:spTree>
    <p:extLst>
      <p:ext uri="{BB962C8B-B14F-4D97-AF65-F5344CB8AC3E}">
        <p14:creationId xmlns:p14="http://schemas.microsoft.com/office/powerpoint/2010/main" val="1409429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in Whitelist – Public Ports Remain Same – Wireshark Results</a:t>
            </a:r>
          </a:p>
          <a:p>
            <a:pPr lvl="1" algn="just">
              <a:buFont typeface="Courier New" panose="02070309020205020404" pitchFamily="49" charset="0"/>
              <a:buChar char="o"/>
            </a:pPr>
            <a:r>
              <a:rPr lang="en-US" sz="1400" dirty="0"/>
              <a:t>Packets are simply being RESET as 80 is a closed public port.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6" name="Picture 5">
            <a:extLst>
              <a:ext uri="{FF2B5EF4-FFF2-40B4-BE49-F238E27FC236}">
                <a16:creationId xmlns:a16="http://schemas.microsoft.com/office/drawing/2014/main" id="{4AEB8C5B-7B15-4B9A-B836-132B28AE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5" name="Picture 4">
            <a:extLst>
              <a:ext uri="{FF2B5EF4-FFF2-40B4-BE49-F238E27FC236}">
                <a16:creationId xmlns:a16="http://schemas.microsoft.com/office/drawing/2014/main" id="{640DA0AC-49F6-4702-B1CA-F1F386D18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7" name="Picture 6">
            <a:extLst>
              <a:ext uri="{FF2B5EF4-FFF2-40B4-BE49-F238E27FC236}">
                <a16:creationId xmlns:a16="http://schemas.microsoft.com/office/drawing/2014/main" id="{9AC984AA-381C-46F4-9893-AE2C62CA5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spTree>
    <p:extLst>
      <p:ext uri="{BB962C8B-B14F-4D97-AF65-F5344CB8AC3E}">
        <p14:creationId xmlns:p14="http://schemas.microsoft.com/office/powerpoint/2010/main" val="73113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Proposed Solution</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p:txBody>
          <a:bodyPr anchor="t">
            <a:normAutofit/>
          </a:bodyPr>
          <a:lstStyle/>
          <a:p>
            <a:pPr algn="just">
              <a:buFont typeface="Courier New" panose="02070309020205020404" pitchFamily="49" charset="0"/>
              <a:buChar char="o"/>
            </a:pPr>
            <a:r>
              <a:rPr lang="en-IN" sz="1600" dirty="0"/>
              <a:t>The </a:t>
            </a:r>
            <a:r>
              <a:rPr lang="en-IN" sz="1600" b="1" dirty="0">
                <a:solidFill>
                  <a:srgbClr val="F25C75"/>
                </a:solidFill>
              </a:rPr>
              <a:t>proposed solution </a:t>
            </a:r>
            <a:r>
              <a:rPr lang="en-IN" sz="1600" dirty="0"/>
              <a:t>is to create a CLI tool to create custom </a:t>
            </a:r>
            <a:r>
              <a:rPr lang="en-IN" sz="1600" b="1" dirty="0">
                <a:solidFill>
                  <a:srgbClr val="F25C75"/>
                </a:solidFill>
              </a:rPr>
              <a:t>‘Hidden Walls’ </a:t>
            </a:r>
            <a:r>
              <a:rPr lang="en-IN" sz="1600" dirty="0"/>
              <a:t>which are essentially hidden Linux Kernel Module with custom configurations. This CLI tool behaves as a custom Linux Kernel Module generator.</a:t>
            </a:r>
          </a:p>
          <a:p>
            <a:pPr algn="just">
              <a:buFont typeface="Courier New" panose="02070309020205020404" pitchFamily="49" charset="0"/>
              <a:buChar char="o"/>
            </a:pPr>
            <a:r>
              <a:rPr lang="en-IN" sz="1600" dirty="0"/>
              <a:t>This tool would basically introduce an additional layer of security in the kernel of the operating system by using a combination of </a:t>
            </a:r>
            <a:r>
              <a:rPr lang="en-IN" sz="1600" b="1" dirty="0" err="1">
                <a:solidFill>
                  <a:srgbClr val="F25C75"/>
                </a:solidFill>
              </a:rPr>
              <a:t>netfilers</a:t>
            </a:r>
            <a:r>
              <a:rPr lang="en-IN" sz="1600" dirty="0"/>
              <a:t> and</a:t>
            </a:r>
            <a:r>
              <a:rPr lang="en-IN" sz="1600" b="1" dirty="0">
                <a:solidFill>
                  <a:srgbClr val="F25C75"/>
                </a:solidFill>
              </a:rPr>
              <a:t> iptables </a:t>
            </a:r>
            <a:r>
              <a:rPr lang="en-IN" sz="1600" dirty="0"/>
              <a:t>as described in the paper listed on the previous slide.</a:t>
            </a:r>
          </a:p>
          <a:p>
            <a:pPr algn="just">
              <a:buFont typeface="Courier New" panose="02070309020205020404" pitchFamily="49" charset="0"/>
              <a:buChar char="o"/>
            </a:pPr>
            <a:r>
              <a:rPr lang="en-IN" sz="1600" dirty="0"/>
              <a:t>This additional module will be hooked to the kernel.</a:t>
            </a:r>
          </a:p>
          <a:p>
            <a:pPr algn="just">
              <a:buFont typeface="Courier New" panose="02070309020205020404" pitchFamily="49" charset="0"/>
              <a:buChar char="o"/>
            </a:pPr>
            <a:r>
              <a:rPr lang="en-IN" sz="1600" dirty="0"/>
              <a:t>If possible, we may even try to implement these on distributed systems.</a:t>
            </a:r>
          </a:p>
        </p:txBody>
      </p:sp>
    </p:spTree>
    <p:extLst>
      <p:ext uri="{BB962C8B-B14F-4D97-AF65-F5344CB8AC3E}">
        <p14:creationId xmlns:p14="http://schemas.microsoft.com/office/powerpoint/2010/main" val="215396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in Whitelist – 80 Removed from Public Ports</a:t>
            </a:r>
          </a:p>
          <a:p>
            <a:pPr lvl="1" algn="just">
              <a:buFont typeface="Courier New" panose="02070309020205020404" pitchFamily="49" charset="0"/>
              <a:buChar char="o"/>
            </a:pPr>
            <a:r>
              <a:rPr lang="en-US" sz="1400" dirty="0"/>
              <a:t>Here, we can see that all the public ports except 80 as well as the ports 21 and 22 are visible as the IP is in whitelist.</a:t>
            </a:r>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pic>
        <p:nvPicPr>
          <p:cNvPr id="11" name="Picture 10">
            <a:extLst>
              <a:ext uri="{FF2B5EF4-FFF2-40B4-BE49-F238E27FC236}">
                <a16:creationId xmlns:a16="http://schemas.microsoft.com/office/drawing/2014/main" id="{88859EA9-D9B2-488B-BADE-7BACDD7B4C9E}"/>
              </a:ext>
            </a:extLst>
          </p:cNvPr>
          <p:cNvPicPr>
            <a:picLocks noChangeAspect="1"/>
          </p:cNvPicPr>
          <p:nvPr/>
        </p:nvPicPr>
        <p:blipFill rotWithShape="1">
          <a:blip r:embed="rId3">
            <a:extLst>
              <a:ext uri="{28A0092B-C50C-407E-A947-70E740481C1C}">
                <a14:useLocalDpi xmlns:a14="http://schemas.microsoft.com/office/drawing/2010/main" val="0"/>
              </a:ext>
            </a:extLst>
          </a:blip>
          <a:srcRect l="596" t="18855" r="40454" b="48956"/>
          <a:stretch/>
        </p:blipFill>
        <p:spPr>
          <a:xfrm>
            <a:off x="1377458" y="3094181"/>
            <a:ext cx="9484508" cy="2728721"/>
          </a:xfrm>
          <a:prstGeom prst="rect">
            <a:avLst/>
          </a:prstGeom>
        </p:spPr>
      </p:pic>
    </p:spTree>
    <p:extLst>
      <p:ext uri="{BB962C8B-B14F-4D97-AF65-F5344CB8AC3E}">
        <p14:creationId xmlns:p14="http://schemas.microsoft.com/office/powerpoint/2010/main" val="1638362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in Whitelist – 80 Removed from Public Ports – Wireshark Results</a:t>
            </a:r>
          </a:p>
          <a:p>
            <a:pPr lvl="1" algn="just">
              <a:buFont typeface="Courier New" panose="02070309020205020404" pitchFamily="49" charset="0"/>
              <a:buChar char="o"/>
            </a:pPr>
            <a:r>
              <a:rPr lang="en-US" sz="1400" dirty="0"/>
              <a:t>No ACK or RESET packets are shown as 80 is not a public port.</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6" name="Picture 5">
            <a:extLst>
              <a:ext uri="{FF2B5EF4-FFF2-40B4-BE49-F238E27FC236}">
                <a16:creationId xmlns:a16="http://schemas.microsoft.com/office/drawing/2014/main" id="{4AEB8C5B-7B15-4B9A-B836-132B28AE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5" name="Picture 4">
            <a:extLst>
              <a:ext uri="{FF2B5EF4-FFF2-40B4-BE49-F238E27FC236}">
                <a16:creationId xmlns:a16="http://schemas.microsoft.com/office/drawing/2014/main" id="{640DA0AC-49F6-4702-B1CA-F1F386D18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7" name="Picture 6">
            <a:extLst>
              <a:ext uri="{FF2B5EF4-FFF2-40B4-BE49-F238E27FC236}">
                <a16:creationId xmlns:a16="http://schemas.microsoft.com/office/drawing/2014/main" id="{9AC984AA-381C-46F4-9893-AE2C62CA5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8" name="Picture 7">
            <a:extLst>
              <a:ext uri="{FF2B5EF4-FFF2-40B4-BE49-F238E27FC236}">
                <a16:creationId xmlns:a16="http://schemas.microsoft.com/office/drawing/2014/main" id="{866D8B9B-D410-4FE4-BAC2-3284B17DBA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spTree>
    <p:extLst>
      <p:ext uri="{BB962C8B-B14F-4D97-AF65-F5344CB8AC3E}">
        <p14:creationId xmlns:p14="http://schemas.microsoft.com/office/powerpoint/2010/main" val="2308830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in Whitelist – 22 is an Open Port</a:t>
            </a:r>
          </a:p>
          <a:p>
            <a:pPr lvl="1" algn="just">
              <a:buFont typeface="Courier New" panose="02070309020205020404" pitchFamily="49" charset="0"/>
              <a:buChar char="o"/>
            </a:pPr>
            <a:r>
              <a:rPr lang="en-US" sz="1400" dirty="0"/>
              <a:t>Here, we can see that all the public ports are visible and port 22 is open.</a:t>
            </a:r>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5" name="Picture 4">
            <a:extLst>
              <a:ext uri="{FF2B5EF4-FFF2-40B4-BE49-F238E27FC236}">
                <a16:creationId xmlns:a16="http://schemas.microsoft.com/office/drawing/2014/main" id="{B2458ED2-4D1F-4F30-929A-5D066B87A91A}"/>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8361" r="43788" b="53128"/>
          <a:stretch/>
        </p:blipFill>
        <p:spPr>
          <a:xfrm>
            <a:off x="1377458" y="3094182"/>
            <a:ext cx="9484508" cy="2724728"/>
          </a:xfrm>
          <a:prstGeom prst="rect">
            <a:avLst/>
          </a:prstGeom>
        </p:spPr>
      </p:pic>
      <p:pic>
        <p:nvPicPr>
          <p:cNvPr id="11" name="Picture 10">
            <a:extLst>
              <a:ext uri="{FF2B5EF4-FFF2-40B4-BE49-F238E27FC236}">
                <a16:creationId xmlns:a16="http://schemas.microsoft.com/office/drawing/2014/main" id="{88859EA9-D9B2-488B-BADE-7BACDD7B4C9E}"/>
              </a:ext>
            </a:extLst>
          </p:cNvPr>
          <p:cNvPicPr>
            <a:picLocks noChangeAspect="1"/>
          </p:cNvPicPr>
          <p:nvPr/>
        </p:nvPicPr>
        <p:blipFill rotWithShape="1">
          <a:blip r:embed="rId3">
            <a:extLst>
              <a:ext uri="{28A0092B-C50C-407E-A947-70E740481C1C}">
                <a14:useLocalDpi xmlns:a14="http://schemas.microsoft.com/office/drawing/2010/main" val="0"/>
              </a:ext>
            </a:extLst>
          </a:blip>
          <a:srcRect l="596" t="18855" r="40454" b="48956"/>
          <a:stretch/>
        </p:blipFill>
        <p:spPr>
          <a:xfrm>
            <a:off x="1377458" y="3094181"/>
            <a:ext cx="9484508" cy="2728721"/>
          </a:xfrm>
          <a:prstGeom prst="rect">
            <a:avLst/>
          </a:prstGeom>
        </p:spPr>
      </p:pic>
      <p:pic>
        <p:nvPicPr>
          <p:cNvPr id="6" name="Picture 5">
            <a:extLst>
              <a:ext uri="{FF2B5EF4-FFF2-40B4-BE49-F238E27FC236}">
                <a16:creationId xmlns:a16="http://schemas.microsoft.com/office/drawing/2014/main" id="{CE967D97-6243-4B20-A0B6-E76B07416E43}"/>
              </a:ext>
            </a:extLst>
          </p:cNvPr>
          <p:cNvPicPr>
            <a:picLocks noChangeAspect="1"/>
          </p:cNvPicPr>
          <p:nvPr/>
        </p:nvPicPr>
        <p:blipFill rotWithShape="1">
          <a:blip r:embed="rId4">
            <a:extLst>
              <a:ext uri="{28A0092B-C50C-407E-A947-70E740481C1C}">
                <a14:useLocalDpi xmlns:a14="http://schemas.microsoft.com/office/drawing/2010/main" val="0"/>
              </a:ext>
            </a:extLst>
          </a:blip>
          <a:srcRect l="596" t="18720" r="41212" b="53131"/>
          <a:stretch/>
        </p:blipFill>
        <p:spPr>
          <a:xfrm>
            <a:off x="1377458" y="3090189"/>
            <a:ext cx="9484508" cy="2724728"/>
          </a:xfrm>
          <a:prstGeom prst="rect">
            <a:avLst/>
          </a:prstGeom>
        </p:spPr>
      </p:pic>
      <p:pic>
        <p:nvPicPr>
          <p:cNvPr id="7" name="Picture 6">
            <a:extLst>
              <a:ext uri="{FF2B5EF4-FFF2-40B4-BE49-F238E27FC236}">
                <a16:creationId xmlns:a16="http://schemas.microsoft.com/office/drawing/2014/main" id="{5BF4E896-9138-446F-84C4-529A3E6DC8BA}"/>
              </a:ext>
            </a:extLst>
          </p:cNvPr>
          <p:cNvPicPr>
            <a:picLocks noChangeAspect="1"/>
          </p:cNvPicPr>
          <p:nvPr/>
        </p:nvPicPr>
        <p:blipFill rotWithShape="1">
          <a:blip r:embed="rId5">
            <a:extLst>
              <a:ext uri="{28A0092B-C50C-407E-A947-70E740481C1C}">
                <a14:useLocalDpi xmlns:a14="http://schemas.microsoft.com/office/drawing/2010/main" val="0"/>
              </a:ext>
            </a:extLst>
          </a:blip>
          <a:srcRect l="596" t="18585" r="40001" b="46802"/>
          <a:stretch/>
        </p:blipFill>
        <p:spPr>
          <a:xfrm>
            <a:off x="1377458" y="3094180"/>
            <a:ext cx="9484508" cy="2733172"/>
          </a:xfrm>
          <a:prstGeom prst="rect">
            <a:avLst/>
          </a:prstGeom>
        </p:spPr>
      </p:pic>
    </p:spTree>
    <p:extLst>
      <p:ext uri="{BB962C8B-B14F-4D97-AF65-F5344CB8AC3E}">
        <p14:creationId xmlns:p14="http://schemas.microsoft.com/office/powerpoint/2010/main" val="4167238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Implementation – Cases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8"/>
            <a:ext cx="10554574" cy="3725930"/>
          </a:xfrm>
        </p:spPr>
        <p:txBody>
          <a:bodyPr anchor="t">
            <a:normAutofit/>
          </a:bodyPr>
          <a:lstStyle/>
          <a:p>
            <a:pPr algn="just">
              <a:buFont typeface="Courier New" panose="02070309020205020404" pitchFamily="49" charset="0"/>
              <a:buChar char="o"/>
            </a:pPr>
            <a:r>
              <a:rPr lang="en-US" sz="1600" b="1" dirty="0">
                <a:solidFill>
                  <a:srgbClr val="F25C75"/>
                </a:solidFill>
              </a:rPr>
              <a:t>IP in Whitelist – 22 is an Open Port – Wireshark Results</a:t>
            </a:r>
          </a:p>
          <a:p>
            <a:pPr lvl="1" algn="just">
              <a:buFont typeface="Courier New" panose="02070309020205020404" pitchFamily="49" charset="0"/>
              <a:buChar char="o"/>
            </a:pPr>
            <a:r>
              <a:rPr lang="en-US" sz="1400" dirty="0"/>
              <a:t>Connection is accepted as 22 is an open port of a whitelisted IP.</a:t>
            </a:r>
            <a:endParaRPr lang="en-US" sz="1200" dirty="0"/>
          </a:p>
          <a:p>
            <a:pPr lvl="1" algn="just">
              <a:buFont typeface="Courier New" panose="02070309020205020404" pitchFamily="49" charset="0"/>
              <a:buChar char="o"/>
            </a:pPr>
            <a:endParaRPr lang="en-US" sz="1400" dirty="0"/>
          </a:p>
          <a:p>
            <a:pPr lvl="1" algn="just">
              <a:buFont typeface="Courier New" panose="02070309020205020404" pitchFamily="49" charset="0"/>
              <a:buChar char="o"/>
            </a:pPr>
            <a:endParaRPr lang="en-US" sz="1400" b="1" dirty="0"/>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pic>
        <p:nvPicPr>
          <p:cNvPr id="6" name="Picture 5">
            <a:extLst>
              <a:ext uri="{FF2B5EF4-FFF2-40B4-BE49-F238E27FC236}">
                <a16:creationId xmlns:a16="http://schemas.microsoft.com/office/drawing/2014/main" id="{4AEB8C5B-7B15-4B9A-B836-132B28AEC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5" name="Picture 4">
            <a:extLst>
              <a:ext uri="{FF2B5EF4-FFF2-40B4-BE49-F238E27FC236}">
                <a16:creationId xmlns:a16="http://schemas.microsoft.com/office/drawing/2014/main" id="{640DA0AC-49F6-4702-B1CA-F1F386D18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7" name="Picture 6">
            <a:extLst>
              <a:ext uri="{FF2B5EF4-FFF2-40B4-BE49-F238E27FC236}">
                <a16:creationId xmlns:a16="http://schemas.microsoft.com/office/drawing/2014/main" id="{9AC984AA-381C-46F4-9893-AE2C62CA5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8" name="Picture 7">
            <a:extLst>
              <a:ext uri="{FF2B5EF4-FFF2-40B4-BE49-F238E27FC236}">
                <a16:creationId xmlns:a16="http://schemas.microsoft.com/office/drawing/2014/main" id="{866D8B9B-D410-4FE4-BAC2-3284B17DBA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459" y="2989690"/>
            <a:ext cx="6353378" cy="3573775"/>
          </a:xfrm>
          <a:prstGeom prst="rect">
            <a:avLst/>
          </a:prstGeom>
        </p:spPr>
      </p:pic>
      <p:pic>
        <p:nvPicPr>
          <p:cNvPr id="9" name="Picture 8">
            <a:extLst>
              <a:ext uri="{FF2B5EF4-FFF2-40B4-BE49-F238E27FC236}">
                <a16:creationId xmlns:a16="http://schemas.microsoft.com/office/drawing/2014/main" id="{15583AE4-CFE4-4148-804E-11A2D33D7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460" y="2989690"/>
            <a:ext cx="6353378" cy="3573775"/>
          </a:xfrm>
          <a:prstGeom prst="rect">
            <a:avLst/>
          </a:prstGeom>
        </p:spPr>
      </p:pic>
      <p:pic>
        <p:nvPicPr>
          <p:cNvPr id="10" name="Picture 9">
            <a:extLst>
              <a:ext uri="{FF2B5EF4-FFF2-40B4-BE49-F238E27FC236}">
                <a16:creationId xmlns:a16="http://schemas.microsoft.com/office/drawing/2014/main" id="{1CEB401D-7A9F-40E0-BD1E-2931E1D562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7460" y="2989690"/>
            <a:ext cx="6353378" cy="3573775"/>
          </a:xfrm>
          <a:prstGeom prst="rect">
            <a:avLst/>
          </a:prstGeom>
        </p:spPr>
      </p:pic>
    </p:spTree>
    <p:extLst>
      <p:ext uri="{BB962C8B-B14F-4D97-AF65-F5344CB8AC3E}">
        <p14:creationId xmlns:p14="http://schemas.microsoft.com/office/powerpoint/2010/main" val="3554032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49994"/>
            <a:ext cx="10554574" cy="4160818"/>
          </a:xfrm>
        </p:spPr>
        <p:txBody>
          <a:bodyPr anchor="t">
            <a:normAutofit/>
          </a:bodyPr>
          <a:lstStyle/>
          <a:p>
            <a:pPr algn="just">
              <a:buFont typeface="Courier New" panose="02070309020205020404" pitchFamily="49" charset="0"/>
              <a:buChar char="o"/>
            </a:pPr>
            <a:r>
              <a:rPr lang="en-IN" sz="1600" b="1" dirty="0">
                <a:solidFill>
                  <a:srgbClr val="F25C75"/>
                </a:solidFill>
              </a:rPr>
              <a:t>Please go to the below link to view the demo of our project.</a:t>
            </a:r>
          </a:p>
          <a:p>
            <a:pPr lvl="1" algn="just">
              <a:buFont typeface="Courier New" panose="02070309020205020404" pitchFamily="49" charset="0"/>
              <a:buChar char="o"/>
            </a:pPr>
            <a:r>
              <a:rPr lang="en-IN" sz="1400" dirty="0">
                <a:hlinkClick r:id="rId2">
                  <a:extLst>
                    <a:ext uri="{A12FA001-AC4F-418D-AE19-62706E023703}">
                      <ahyp:hlinkClr xmlns:ahyp="http://schemas.microsoft.com/office/drawing/2018/hyperlinkcolor" val="tx"/>
                    </a:ext>
                  </a:extLst>
                </a:hlinkClick>
              </a:rPr>
              <a:t>https://drive.google.com/file/d/14YIpH7HOu69iUQy1T4pooXBkKO_ZnCFX/view?usp=sharing</a:t>
            </a:r>
            <a:endParaRPr lang="en-IN" sz="1400" dirty="0"/>
          </a:p>
          <a:p>
            <a:pPr algn="just">
              <a:buFont typeface="Courier New" panose="02070309020205020404" pitchFamily="49" charset="0"/>
              <a:buChar char="o"/>
            </a:pPr>
            <a:endParaRPr lang="en-IN" sz="1600" dirty="0"/>
          </a:p>
        </p:txBody>
      </p:sp>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Demo Video</a:t>
            </a:r>
          </a:p>
        </p:txBody>
      </p:sp>
    </p:spTree>
    <p:extLst>
      <p:ext uri="{BB962C8B-B14F-4D97-AF65-F5344CB8AC3E}">
        <p14:creationId xmlns:p14="http://schemas.microsoft.com/office/powerpoint/2010/main" val="4289172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49994"/>
            <a:ext cx="10554574" cy="4160818"/>
          </a:xfrm>
        </p:spPr>
        <p:txBody>
          <a:bodyPr anchor="t">
            <a:normAutofit/>
          </a:bodyPr>
          <a:lstStyle/>
          <a:p>
            <a:pPr algn="just">
              <a:buFont typeface="Courier New" panose="02070309020205020404" pitchFamily="49" charset="0"/>
              <a:buChar char="o"/>
            </a:pPr>
            <a:r>
              <a:rPr lang="en-IN" sz="1600" dirty="0"/>
              <a:t>The Hidden wall was successful in fending off different types of intrusion attacks.</a:t>
            </a:r>
          </a:p>
        </p:txBody>
      </p:sp>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Accuracy</a:t>
            </a:r>
          </a:p>
        </p:txBody>
      </p:sp>
    </p:spTree>
    <p:extLst>
      <p:ext uri="{BB962C8B-B14F-4D97-AF65-F5344CB8AC3E}">
        <p14:creationId xmlns:p14="http://schemas.microsoft.com/office/powerpoint/2010/main" val="3369452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49994"/>
            <a:ext cx="10554574" cy="4160818"/>
          </a:xfrm>
        </p:spPr>
        <p:txBody>
          <a:bodyPr anchor="t">
            <a:normAutofit/>
          </a:bodyPr>
          <a:lstStyle/>
          <a:p>
            <a:pPr algn="just">
              <a:buFont typeface="Courier New" panose="02070309020205020404" pitchFamily="49" charset="0"/>
              <a:buChar char="o"/>
            </a:pPr>
            <a:r>
              <a:rPr lang="en-IN" sz="1600" dirty="0"/>
              <a:t>In conclusion we feel a hidden wall is a great addition to the firewall, which is going to go undetected to different attacks. It provides an additional layer of security and secures the port number and keep is private. </a:t>
            </a:r>
          </a:p>
          <a:p>
            <a:pPr algn="just">
              <a:buFont typeface="Courier New" panose="02070309020205020404" pitchFamily="49" charset="0"/>
              <a:buChar char="o"/>
            </a:pPr>
            <a:r>
              <a:rPr lang="en-IN" sz="1600" dirty="0"/>
              <a:t>It can be inserted easily and is not a very difficult module to include in modern day security systems.</a:t>
            </a:r>
          </a:p>
          <a:p>
            <a:pPr marL="0" indent="0" algn="just">
              <a:buNone/>
            </a:pPr>
            <a:r>
              <a:rPr lang="en-IN" sz="1600" b="1" dirty="0">
                <a:solidFill>
                  <a:srgbClr val="F25C75"/>
                </a:solidFill>
              </a:rPr>
              <a:t> </a:t>
            </a:r>
          </a:p>
        </p:txBody>
      </p:sp>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Conclusion</a:t>
            </a:r>
          </a:p>
        </p:txBody>
      </p:sp>
    </p:spTree>
    <p:extLst>
      <p:ext uri="{BB962C8B-B14F-4D97-AF65-F5344CB8AC3E}">
        <p14:creationId xmlns:p14="http://schemas.microsoft.com/office/powerpoint/2010/main" val="30970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49994"/>
            <a:ext cx="10554574" cy="4160818"/>
          </a:xfrm>
        </p:spPr>
        <p:txBody>
          <a:bodyPr anchor="t">
            <a:normAutofit/>
          </a:bodyPr>
          <a:lstStyle/>
          <a:p>
            <a:pPr algn="just">
              <a:buFont typeface="Courier New" panose="02070309020205020404" pitchFamily="49" charset="0"/>
              <a:buChar char="o"/>
            </a:pPr>
            <a:r>
              <a:rPr lang="en-US" sz="1600" b="1" dirty="0">
                <a:solidFill>
                  <a:srgbClr val="F25C75"/>
                </a:solidFill>
              </a:rPr>
              <a:t>Yash Dekate (18BCE1307)</a:t>
            </a:r>
          </a:p>
          <a:p>
            <a:pPr lvl="1" algn="just">
              <a:buFont typeface="Courier New" panose="02070309020205020404" pitchFamily="49" charset="0"/>
              <a:buChar char="o"/>
            </a:pPr>
            <a:r>
              <a:rPr lang="en-US" sz="1400" dirty="0"/>
              <a:t>SYN-FLOOD Attacking Script, </a:t>
            </a:r>
            <a:r>
              <a:rPr lang="en-US" sz="1400" dirty="0" err="1"/>
              <a:t>Netfiler</a:t>
            </a:r>
            <a:r>
              <a:rPr lang="en-US" sz="1400" dirty="0"/>
              <a:t> Hooking &amp; Packet Handling and Public Port Acceptance in </a:t>
            </a:r>
            <a:r>
              <a:rPr lang="en-US" sz="1400" b="1" dirty="0" err="1">
                <a:solidFill>
                  <a:srgbClr val="F25C75"/>
                </a:solidFill>
              </a:rPr>
              <a:t>Hiddenwall.c</a:t>
            </a:r>
            <a:r>
              <a:rPr lang="en-US" sz="1400" b="1" dirty="0">
                <a:solidFill>
                  <a:srgbClr val="F25C75"/>
                </a:solidFill>
              </a:rPr>
              <a:t> </a:t>
            </a:r>
            <a:r>
              <a:rPr lang="en-US" sz="1400" dirty="0"/>
              <a:t>and </a:t>
            </a:r>
            <a:r>
              <a:rPr lang="en-US" sz="1400" b="1" dirty="0" err="1">
                <a:solidFill>
                  <a:srgbClr val="F25C75"/>
                </a:solidFill>
              </a:rPr>
              <a:t>Sandwall.c</a:t>
            </a:r>
            <a:r>
              <a:rPr lang="en-US" sz="1400" b="1" dirty="0">
                <a:solidFill>
                  <a:srgbClr val="F25C75"/>
                </a:solidFill>
              </a:rPr>
              <a:t> </a:t>
            </a:r>
            <a:r>
              <a:rPr lang="en-US" sz="1400" dirty="0"/>
              <a:t>construction.</a:t>
            </a:r>
          </a:p>
          <a:p>
            <a:pPr algn="just">
              <a:buFont typeface="Courier New" panose="02070309020205020404" pitchFamily="49" charset="0"/>
              <a:buChar char="o"/>
            </a:pPr>
            <a:endParaRPr lang="en-US" sz="1600" b="1" dirty="0">
              <a:solidFill>
                <a:srgbClr val="F25C75"/>
              </a:solidFill>
            </a:endParaRPr>
          </a:p>
          <a:p>
            <a:pPr algn="just">
              <a:buFont typeface="Courier New" panose="02070309020205020404" pitchFamily="49" charset="0"/>
              <a:buChar char="o"/>
            </a:pPr>
            <a:r>
              <a:rPr lang="en-US" sz="1600" b="1" dirty="0">
                <a:solidFill>
                  <a:srgbClr val="F25C75"/>
                </a:solidFill>
              </a:rPr>
              <a:t>Kaustubh Jha (18BCE1043)</a:t>
            </a:r>
          </a:p>
          <a:p>
            <a:pPr lvl="1" algn="just">
              <a:buFont typeface="Courier New" panose="02070309020205020404" pitchFamily="49" charset="0"/>
              <a:buChar char="o"/>
            </a:pPr>
            <a:r>
              <a:rPr lang="en-US" sz="1400" dirty="0"/>
              <a:t>Module Hiding/Unhiding and </a:t>
            </a:r>
            <a:r>
              <a:rPr lang="en-US" sz="1400" dirty="0" err="1"/>
              <a:t>Netfilter</a:t>
            </a:r>
            <a:r>
              <a:rPr lang="en-US" sz="1400" dirty="0"/>
              <a:t> Hooking &amp; Packet Handling in </a:t>
            </a:r>
            <a:r>
              <a:rPr lang="en-US" sz="1400" b="1" dirty="0" err="1">
                <a:solidFill>
                  <a:srgbClr val="F25C75"/>
                </a:solidFill>
              </a:rPr>
              <a:t>Hiddenwall.c</a:t>
            </a:r>
            <a:r>
              <a:rPr lang="en-US" sz="1400" dirty="0"/>
              <a:t> and </a:t>
            </a:r>
            <a:r>
              <a:rPr lang="en-US" sz="1400" b="1" dirty="0" err="1">
                <a:solidFill>
                  <a:srgbClr val="F25C75"/>
                </a:solidFill>
              </a:rPr>
              <a:t>Sandwall.c</a:t>
            </a:r>
            <a:r>
              <a:rPr lang="en-US" sz="1400" b="1" dirty="0">
                <a:solidFill>
                  <a:srgbClr val="F25C75"/>
                </a:solidFill>
              </a:rPr>
              <a:t> </a:t>
            </a:r>
            <a:r>
              <a:rPr lang="en-US" sz="1400" dirty="0"/>
              <a:t>construction, and </a:t>
            </a:r>
            <a:r>
              <a:rPr lang="en-US" sz="1400" b="1" dirty="0" err="1">
                <a:solidFill>
                  <a:srgbClr val="F25C75"/>
                </a:solidFill>
              </a:rPr>
              <a:t>HiddenWalls</a:t>
            </a:r>
            <a:r>
              <a:rPr lang="en-US" sz="1400" b="1" dirty="0">
                <a:solidFill>
                  <a:srgbClr val="F25C75"/>
                </a:solidFill>
              </a:rPr>
              <a:t> Testing</a:t>
            </a:r>
            <a:r>
              <a:rPr lang="en-US" sz="1400" dirty="0"/>
              <a:t>.</a:t>
            </a:r>
          </a:p>
          <a:p>
            <a:pPr algn="just">
              <a:buFont typeface="Courier New" panose="02070309020205020404" pitchFamily="49" charset="0"/>
              <a:buChar char="o"/>
            </a:pPr>
            <a:endParaRPr lang="en-US" sz="1600" b="1" dirty="0">
              <a:solidFill>
                <a:srgbClr val="F25C75"/>
              </a:solidFill>
            </a:endParaRPr>
          </a:p>
          <a:p>
            <a:pPr algn="just">
              <a:buFont typeface="Courier New" panose="02070309020205020404" pitchFamily="49" charset="0"/>
              <a:buChar char="o"/>
            </a:pPr>
            <a:r>
              <a:rPr lang="en-US" sz="1600" b="1" dirty="0">
                <a:solidFill>
                  <a:srgbClr val="F25C75"/>
                </a:solidFill>
              </a:rPr>
              <a:t>Aditya Prasad (18BCE1047)</a:t>
            </a:r>
          </a:p>
          <a:p>
            <a:pPr lvl="1" algn="just">
              <a:buFont typeface="Courier New" panose="02070309020205020404" pitchFamily="49" charset="0"/>
              <a:buChar char="o"/>
            </a:pPr>
            <a:r>
              <a:rPr lang="en-US" sz="1400" b="1" dirty="0">
                <a:solidFill>
                  <a:srgbClr val="F25C75"/>
                </a:solidFill>
              </a:rPr>
              <a:t>Parser.py </a:t>
            </a:r>
            <a:r>
              <a:rPr lang="en-US" sz="1400" dirty="0"/>
              <a:t>for the CLI tool, </a:t>
            </a:r>
            <a:r>
              <a:rPr lang="en-US" sz="1400" b="1" dirty="0">
                <a:solidFill>
                  <a:srgbClr val="F25C75"/>
                </a:solidFill>
              </a:rPr>
              <a:t>WallGen.py </a:t>
            </a:r>
            <a:r>
              <a:rPr lang="en-US" sz="1400" dirty="0"/>
              <a:t>for rule and template files extraction, and </a:t>
            </a:r>
            <a:r>
              <a:rPr lang="en-US" sz="1400" b="1" dirty="0">
                <a:solidFill>
                  <a:srgbClr val="F25C75"/>
                </a:solidFill>
              </a:rPr>
              <a:t>Case Construction</a:t>
            </a:r>
            <a:r>
              <a:rPr lang="en-US" sz="1400" dirty="0"/>
              <a:t>.</a:t>
            </a:r>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Individual Contributions</a:t>
            </a:r>
          </a:p>
        </p:txBody>
      </p:sp>
    </p:spTree>
    <p:extLst>
      <p:ext uri="{BB962C8B-B14F-4D97-AF65-F5344CB8AC3E}">
        <p14:creationId xmlns:p14="http://schemas.microsoft.com/office/powerpoint/2010/main" val="1661669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49994"/>
            <a:ext cx="10554574" cy="4160818"/>
          </a:xfrm>
        </p:spPr>
        <p:txBody>
          <a:bodyPr anchor="t">
            <a:normAutofit/>
          </a:bodyPr>
          <a:lstStyle/>
          <a:p>
            <a:pPr algn="just">
              <a:buFont typeface="Courier New" panose="02070309020205020404" pitchFamily="49" charset="0"/>
              <a:buChar char="o"/>
            </a:pPr>
            <a:r>
              <a:rPr lang="en-US" sz="1600" b="1" dirty="0">
                <a:solidFill>
                  <a:srgbClr val="F25C75"/>
                </a:solidFill>
              </a:rPr>
              <a:t>Review – 1  </a:t>
            </a:r>
          </a:p>
          <a:p>
            <a:pPr lvl="1" algn="just">
              <a:buFont typeface="Courier New" panose="02070309020205020404" pitchFamily="49" charset="0"/>
              <a:buChar char="o"/>
            </a:pPr>
            <a:r>
              <a:rPr lang="en-US" sz="1400" dirty="0"/>
              <a:t>We proposed a project topic called </a:t>
            </a:r>
            <a:r>
              <a:rPr lang="en-US" sz="1400" dirty="0" err="1"/>
              <a:t>HiddenWalls</a:t>
            </a:r>
            <a:r>
              <a:rPr lang="en-US" sz="1400" dirty="0"/>
              <a:t>.</a:t>
            </a:r>
          </a:p>
          <a:p>
            <a:pPr algn="just">
              <a:buFont typeface="Courier New" panose="02070309020205020404" pitchFamily="49" charset="0"/>
              <a:buChar char="o"/>
            </a:pPr>
            <a:endParaRPr lang="en-US" sz="1600" b="1" dirty="0">
              <a:solidFill>
                <a:srgbClr val="F25C75"/>
              </a:solidFill>
            </a:endParaRPr>
          </a:p>
          <a:p>
            <a:pPr algn="just">
              <a:buFont typeface="Courier New" panose="02070309020205020404" pitchFamily="49" charset="0"/>
              <a:buChar char="o"/>
            </a:pPr>
            <a:r>
              <a:rPr lang="en-US" sz="1600" b="1" dirty="0">
                <a:solidFill>
                  <a:srgbClr val="F25C75"/>
                </a:solidFill>
              </a:rPr>
              <a:t>Review – 2  </a:t>
            </a:r>
          </a:p>
          <a:p>
            <a:pPr lvl="1" algn="just">
              <a:buFont typeface="Courier New" panose="02070309020205020404" pitchFamily="49" charset="0"/>
              <a:buChar char="o"/>
            </a:pPr>
            <a:r>
              <a:rPr lang="en-US" sz="1400" dirty="0"/>
              <a:t>We have implemented the complete code for all the 3 modules involved in our project</a:t>
            </a:r>
          </a:p>
          <a:p>
            <a:pPr lvl="2" algn="just">
              <a:buFont typeface="Arial" panose="020B0604020202020204" pitchFamily="34" charset="0"/>
              <a:buChar char="•"/>
            </a:pPr>
            <a:r>
              <a:rPr lang="en-US" sz="1200" dirty="0"/>
              <a:t>Configuration Module (</a:t>
            </a:r>
            <a:r>
              <a:rPr lang="en-US" sz="1200" dirty="0" err="1"/>
              <a:t>server.yaml</a:t>
            </a:r>
            <a:r>
              <a:rPr lang="en-US" sz="1200" dirty="0"/>
              <a:t>) – </a:t>
            </a:r>
            <a:r>
              <a:rPr lang="en-US" sz="1200" b="1" dirty="0">
                <a:solidFill>
                  <a:srgbClr val="F25C75"/>
                </a:solidFill>
              </a:rPr>
              <a:t>100 %</a:t>
            </a:r>
          </a:p>
          <a:p>
            <a:pPr lvl="2" algn="just">
              <a:buFont typeface="Arial" panose="020B0604020202020204" pitchFamily="34" charset="0"/>
              <a:buChar char="•"/>
            </a:pPr>
            <a:r>
              <a:rPr lang="en-US" sz="1200" dirty="0"/>
              <a:t>Templates Module (</a:t>
            </a:r>
            <a:r>
              <a:rPr lang="en-US" sz="1200" dirty="0" err="1"/>
              <a:t>hiddenwall.c</a:t>
            </a:r>
            <a:r>
              <a:rPr lang="en-US" sz="1200" dirty="0"/>
              <a:t>) – </a:t>
            </a:r>
            <a:r>
              <a:rPr lang="en-US" sz="1200" b="1" dirty="0">
                <a:solidFill>
                  <a:srgbClr val="F25C75"/>
                </a:solidFill>
              </a:rPr>
              <a:t>100 % </a:t>
            </a:r>
          </a:p>
          <a:p>
            <a:pPr lvl="2" algn="just">
              <a:buFont typeface="Arial" panose="020B0604020202020204" pitchFamily="34" charset="0"/>
              <a:buChar char="•"/>
            </a:pPr>
            <a:r>
              <a:rPr lang="en-US" sz="1200" dirty="0"/>
              <a:t>Parser Module (Wallgen.py and parser.py) – </a:t>
            </a:r>
            <a:r>
              <a:rPr lang="en-US" sz="1200" b="1" dirty="0">
                <a:solidFill>
                  <a:srgbClr val="F25C75"/>
                </a:solidFill>
              </a:rPr>
              <a:t>100 %</a:t>
            </a:r>
          </a:p>
          <a:p>
            <a:pPr algn="just">
              <a:buFont typeface="Courier New" panose="02070309020205020404" pitchFamily="49" charset="0"/>
              <a:buChar char="o"/>
            </a:pPr>
            <a:endParaRPr lang="en-US" sz="1600" b="1" dirty="0">
              <a:solidFill>
                <a:srgbClr val="F25C75"/>
              </a:solidFill>
            </a:endParaRPr>
          </a:p>
          <a:p>
            <a:pPr algn="just">
              <a:buFont typeface="Courier New" panose="02070309020205020404" pitchFamily="49" charset="0"/>
              <a:buChar char="o"/>
            </a:pPr>
            <a:r>
              <a:rPr lang="en-US" sz="1600" b="1" dirty="0">
                <a:solidFill>
                  <a:srgbClr val="F25C75"/>
                </a:solidFill>
              </a:rPr>
              <a:t>Review – 3 </a:t>
            </a:r>
          </a:p>
          <a:p>
            <a:pPr lvl="1" algn="just">
              <a:buFont typeface="Courier New" panose="02070309020205020404" pitchFamily="49" charset="0"/>
              <a:buChar char="o"/>
            </a:pPr>
            <a:r>
              <a:rPr lang="en-US" sz="1400" dirty="0"/>
              <a:t>We implemented an attacking script to check the working of our </a:t>
            </a:r>
            <a:r>
              <a:rPr lang="en-US" sz="1400" dirty="0" err="1"/>
              <a:t>Hiddenwall</a:t>
            </a:r>
            <a:r>
              <a:rPr lang="en-US" sz="1400" dirty="0"/>
              <a:t>. To make it more robust, we also tested it under various cases which were constructed by us.</a:t>
            </a:r>
            <a:endParaRPr lang="en-US" sz="1400" b="1" dirty="0">
              <a:solidFill>
                <a:srgbClr val="F25C75"/>
              </a:solidFill>
            </a:endParaRPr>
          </a:p>
          <a:p>
            <a:pPr lvl="1" algn="just">
              <a:buFont typeface="Courier New" panose="02070309020205020404" pitchFamily="49" charset="0"/>
              <a:buChar char="o"/>
            </a:pPr>
            <a:endParaRPr lang="en-US" sz="1400" b="1" dirty="0"/>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Progress Status</a:t>
            </a:r>
          </a:p>
        </p:txBody>
      </p:sp>
    </p:spTree>
    <p:extLst>
      <p:ext uri="{BB962C8B-B14F-4D97-AF65-F5344CB8AC3E}">
        <p14:creationId xmlns:p14="http://schemas.microsoft.com/office/powerpoint/2010/main" val="2806686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4188525"/>
          </a:xfrm>
        </p:spPr>
        <p:txBody>
          <a:bodyPr anchor="t">
            <a:normAutofit/>
          </a:bodyPr>
          <a:lstStyle/>
          <a:p>
            <a:pPr algn="just">
              <a:buFont typeface="Courier New" panose="02070309020205020404" pitchFamily="49" charset="0"/>
              <a:buChar char="o"/>
            </a:pPr>
            <a:r>
              <a:rPr lang="en-US" sz="1600" dirty="0"/>
              <a:t>Our project is based on the following two research papers </a:t>
            </a:r>
          </a:p>
          <a:p>
            <a:pPr algn="just">
              <a:buFont typeface="Courier New" panose="02070309020205020404" pitchFamily="49" charset="0"/>
              <a:buChar char="o"/>
            </a:pPr>
            <a:endParaRPr lang="en-US" sz="1600" b="1" dirty="0"/>
          </a:p>
          <a:p>
            <a:pPr marL="0" indent="0" algn="just">
              <a:buNone/>
            </a:pPr>
            <a:r>
              <a:rPr lang="en-US" b="1" dirty="0"/>
              <a:t>1. Using Linux Kernel Modules for Operating Systems Class Projects </a:t>
            </a:r>
            <a:r>
              <a:rPr lang="en-US" b="1" dirty="0">
                <a:solidFill>
                  <a:srgbClr val="F25C75"/>
                </a:solidFill>
              </a:rPr>
              <a:t>by Timothy Bower</a:t>
            </a:r>
          </a:p>
          <a:p>
            <a:pPr marL="0" indent="0" algn="just">
              <a:buNone/>
            </a:pPr>
            <a:endParaRPr lang="en-US" sz="1600" dirty="0"/>
          </a:p>
          <a:p>
            <a:pPr marL="0" indent="0" algn="just">
              <a:buNone/>
            </a:pPr>
            <a:r>
              <a:rPr lang="en-US" sz="1600" dirty="0"/>
              <a:t>This paper talks about the various projects that can be carried out using the Linux Operating System. It classifies these projects into various categories out which, we decided to go with the category which involved </a:t>
            </a:r>
            <a:r>
              <a:rPr lang="en-US" sz="1600" b="1" dirty="0"/>
              <a:t>‘Modifying or adding on to the functionality of kernel modules’</a:t>
            </a:r>
            <a:r>
              <a:rPr lang="en-US" sz="1600" dirty="0"/>
              <a:t>. Following that, it gives a short summary of what Linux Kernel Modules actually are and then goes on to describe some of the projects that can be done with them and it’s associated difficulties.</a:t>
            </a:r>
          </a:p>
          <a:p>
            <a:pPr marL="0" indent="0" algn="just">
              <a:buNone/>
            </a:pPr>
            <a:endParaRPr lang="en-US" sz="1600" dirty="0"/>
          </a:p>
          <a:p>
            <a:pPr marL="0" indent="0" algn="just">
              <a:buNone/>
            </a:pPr>
            <a:r>
              <a:rPr lang="en-US" sz="1600" b="1" dirty="0"/>
              <a:t>Link to the paper</a:t>
            </a:r>
          </a:p>
          <a:p>
            <a:pPr marL="0" indent="0" algn="just">
              <a:buNone/>
            </a:pPr>
            <a:r>
              <a:rPr lang="en-US" sz="1600" dirty="0">
                <a:solidFill>
                  <a:srgbClr val="F25C75"/>
                </a:solidFill>
                <a:hlinkClick r:id="rId2">
                  <a:extLst>
                    <a:ext uri="{A12FA001-AC4F-418D-AE19-62706E023703}">
                      <ahyp:hlinkClr xmlns:ahyp="http://schemas.microsoft.com/office/drawing/2018/hyperlinkcolor" val="tx"/>
                    </a:ext>
                  </a:extLst>
                </a:hlinkClick>
              </a:rPr>
              <a:t>https://bit.ly/3uDVjQ2</a:t>
            </a:r>
            <a:endParaRPr lang="en-US" sz="1600" dirty="0">
              <a:solidFill>
                <a:srgbClr val="F25C75"/>
              </a:solidFill>
            </a:endParaRPr>
          </a:p>
        </p:txBody>
      </p:sp>
    </p:spTree>
    <p:extLst>
      <p:ext uri="{BB962C8B-B14F-4D97-AF65-F5344CB8AC3E}">
        <p14:creationId xmlns:p14="http://schemas.microsoft.com/office/powerpoint/2010/main" val="3695915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p:txBody>
          <a:bodyPr anchor="t">
            <a:normAutofit/>
          </a:bodyPr>
          <a:lstStyle/>
          <a:p>
            <a:pPr algn="just">
              <a:buFont typeface="Courier New" panose="02070309020205020404" pitchFamily="49" charset="0"/>
              <a:buChar char="o"/>
            </a:pPr>
            <a:r>
              <a:rPr lang="en-IN" sz="1600" b="1" dirty="0">
                <a:solidFill>
                  <a:srgbClr val="F25C75"/>
                </a:solidFill>
              </a:rPr>
              <a:t>Configuration Module</a:t>
            </a:r>
          </a:p>
          <a:p>
            <a:pPr lvl="1" algn="just">
              <a:buFont typeface="Courier New" panose="02070309020205020404" pitchFamily="49" charset="0"/>
              <a:buChar char="o"/>
            </a:pPr>
            <a:r>
              <a:rPr lang="en-US" sz="1400" dirty="0"/>
              <a:t>This is where we mention our ‘firewall’ configuration that we want to specify for our system. Here we include public ports (ports visible to any machine), whitelisted machine IP addresses (machines that are trusted by us to be non threatening) and the ports to which the whitelisted machines can connect to. </a:t>
            </a:r>
          </a:p>
          <a:p>
            <a:pPr lvl="1" algn="just">
              <a:buFont typeface="Courier New" panose="02070309020205020404" pitchFamily="49" charset="0"/>
              <a:buChar char="o"/>
            </a:pPr>
            <a:r>
              <a:rPr lang="en-US" sz="1400" dirty="0"/>
              <a:t>We can also mention our unique ‘hide’ and ‘unhide’ keys that are known only to us. This is needed when we have to hide or unhide the module inserted in the kernel.</a:t>
            </a:r>
          </a:p>
          <a:p>
            <a:pPr lvl="1" algn="just">
              <a:buFont typeface="Courier New" panose="02070309020205020404" pitchFamily="49" charset="0"/>
              <a:buChar char="o"/>
            </a:pPr>
            <a:r>
              <a:rPr lang="en-US" sz="1400" dirty="0"/>
              <a:t>Since the kernel module is hidden by default, we would need to unhide it using the unhide key in order to overwrite or remove it. If we unhide it for some reason, we can hide it back without having to remake the modules again. We can simply use the ‘hide’ key.</a:t>
            </a:r>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113893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References (</a:t>
            </a:r>
            <a:r>
              <a:rPr lang="en-IN" dirty="0" err="1"/>
              <a:t>Contd</a:t>
            </a:r>
            <a:r>
              <a:rPr lang="en-IN" dirty="0"/>
              <a:t>…)</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4188525"/>
          </a:xfrm>
        </p:spPr>
        <p:txBody>
          <a:bodyPr anchor="t">
            <a:normAutofit/>
          </a:bodyPr>
          <a:lstStyle/>
          <a:p>
            <a:pPr algn="just">
              <a:buFont typeface="Courier New" panose="02070309020205020404" pitchFamily="49" charset="0"/>
              <a:buChar char="o"/>
            </a:pPr>
            <a:r>
              <a:rPr lang="en-US" sz="1600" dirty="0"/>
              <a:t>Our project is based on the following two research papers </a:t>
            </a:r>
          </a:p>
          <a:p>
            <a:pPr algn="just">
              <a:buFont typeface="Courier New" panose="02070309020205020404" pitchFamily="49" charset="0"/>
              <a:buChar char="o"/>
            </a:pPr>
            <a:endParaRPr lang="en-US" sz="1600" b="1" dirty="0"/>
          </a:p>
          <a:p>
            <a:pPr marL="0" indent="0" algn="just">
              <a:buNone/>
            </a:pPr>
            <a:r>
              <a:rPr lang="en-US" b="1" dirty="0"/>
              <a:t>2. The Research and Application of Firewall based on </a:t>
            </a:r>
            <a:r>
              <a:rPr lang="en-US" b="1" dirty="0" err="1"/>
              <a:t>Netfilter</a:t>
            </a:r>
            <a:r>
              <a:rPr lang="en-US" b="1" dirty="0"/>
              <a:t> </a:t>
            </a:r>
            <a:r>
              <a:rPr lang="en-US" b="1" dirty="0">
                <a:solidFill>
                  <a:srgbClr val="F25C75"/>
                </a:solidFill>
              </a:rPr>
              <a:t>by </a:t>
            </a:r>
            <a:r>
              <a:rPr lang="en-IN" b="1" dirty="0">
                <a:solidFill>
                  <a:srgbClr val="F25C75"/>
                </a:solidFill>
              </a:rPr>
              <a:t>Qing-</a:t>
            </a:r>
            <a:r>
              <a:rPr lang="en-IN" b="1" dirty="0" err="1">
                <a:solidFill>
                  <a:srgbClr val="F25C75"/>
                </a:solidFill>
              </a:rPr>
              <a:t>Xiu</a:t>
            </a:r>
            <a:r>
              <a:rPr lang="en-IN" b="1" dirty="0">
                <a:solidFill>
                  <a:srgbClr val="F25C75"/>
                </a:solidFill>
              </a:rPr>
              <a:t> Wu </a:t>
            </a:r>
          </a:p>
          <a:p>
            <a:pPr marL="0" indent="0" algn="just">
              <a:buNone/>
            </a:pPr>
            <a:endParaRPr lang="en-US" sz="1600" dirty="0"/>
          </a:p>
          <a:p>
            <a:pPr marL="0" indent="0" algn="just">
              <a:buNone/>
            </a:pPr>
            <a:r>
              <a:rPr lang="en-US" sz="1600" dirty="0"/>
              <a:t>This paper talks about how the recent rapid development of computer networks and our reliance on it has made network security so important. It then talks about how security features of Linux have evolved over the years. The most important that has been pointed out is that </a:t>
            </a:r>
            <a:r>
              <a:rPr lang="en-US" sz="1600" dirty="0" err="1"/>
              <a:t>netfilters</a:t>
            </a:r>
            <a:r>
              <a:rPr lang="en-US" sz="1600" dirty="0"/>
              <a:t> and iptables in combination can be used as a firewall solution. Since both of these, viz., the </a:t>
            </a:r>
            <a:r>
              <a:rPr lang="en-US" sz="1600" dirty="0" err="1"/>
              <a:t>netfilter</a:t>
            </a:r>
            <a:r>
              <a:rPr lang="en-US" sz="1600" dirty="0"/>
              <a:t> and iptables are inbuilt to Linux, we decided to make a custom hidden security module out of those in the kernel.</a:t>
            </a:r>
          </a:p>
          <a:p>
            <a:pPr marL="0" indent="0" algn="just">
              <a:buNone/>
            </a:pPr>
            <a:endParaRPr lang="en-US" sz="1600" dirty="0"/>
          </a:p>
          <a:p>
            <a:pPr marL="0" indent="0" algn="just">
              <a:buNone/>
            </a:pPr>
            <a:r>
              <a:rPr lang="en-US" sz="1600" b="1" dirty="0"/>
              <a:t>Link to the paper</a:t>
            </a:r>
          </a:p>
          <a:p>
            <a:pPr marL="0" indent="0" algn="just">
              <a:buNone/>
            </a:pPr>
            <a:r>
              <a:rPr lang="en-US" sz="1600" dirty="0">
                <a:solidFill>
                  <a:srgbClr val="F25C75"/>
                </a:solidFill>
                <a:hlinkClick r:id="rId2">
                  <a:extLst>
                    <a:ext uri="{A12FA001-AC4F-418D-AE19-62706E023703}">
                      <ahyp:hlinkClr xmlns:ahyp="http://schemas.microsoft.com/office/drawing/2018/hyperlinkcolor" val="tx"/>
                    </a:ext>
                  </a:extLst>
                </a:hlinkClick>
              </a:rPr>
              <a:t>https://bit.ly/3q32fm4</a:t>
            </a:r>
            <a:endParaRPr lang="en-US" sz="1600" dirty="0">
              <a:solidFill>
                <a:srgbClr val="F25C75"/>
              </a:solidFill>
            </a:endParaRPr>
          </a:p>
        </p:txBody>
      </p:sp>
    </p:spTree>
    <p:extLst>
      <p:ext uri="{BB962C8B-B14F-4D97-AF65-F5344CB8AC3E}">
        <p14:creationId xmlns:p14="http://schemas.microsoft.com/office/powerpoint/2010/main" val="2318837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F5F0D-9D50-45EC-BD0D-518431071CF7}"/>
              </a:ext>
            </a:extLst>
          </p:cNvPr>
          <p:cNvSpPr>
            <a:spLocks noGrp="1"/>
          </p:cNvSpPr>
          <p:nvPr>
            <p:ph type="title" idx="4294967295"/>
          </p:nvPr>
        </p:nvSpPr>
        <p:spPr>
          <a:xfrm>
            <a:off x="809625" y="2944018"/>
            <a:ext cx="10572750" cy="969963"/>
          </a:xfrm>
        </p:spPr>
        <p:txBody>
          <a:bodyPr anchor="ctr"/>
          <a:lstStyle/>
          <a:p>
            <a:pPr algn="ctr"/>
            <a:r>
              <a:rPr lang="en-IN" sz="6000" dirty="0">
                <a:solidFill>
                  <a:srgbClr val="F25C75"/>
                </a:solidFill>
              </a:rPr>
              <a:t>Thank you!</a:t>
            </a:r>
          </a:p>
        </p:txBody>
      </p:sp>
    </p:spTree>
    <p:extLst>
      <p:ext uri="{BB962C8B-B14F-4D97-AF65-F5344CB8AC3E}">
        <p14:creationId xmlns:p14="http://schemas.microsoft.com/office/powerpoint/2010/main" val="271009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Modules (</a:t>
            </a:r>
            <a:r>
              <a:rPr lang="en-IN" dirty="0" err="1"/>
              <a:t>Contd</a:t>
            </a:r>
            <a:r>
              <a:rPr lang="en-IN" dirty="0"/>
              <a:t> …)</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IN" sz="1600" b="1" dirty="0">
                <a:solidFill>
                  <a:srgbClr val="F25C75"/>
                </a:solidFill>
              </a:rPr>
              <a:t>Templates Module</a:t>
            </a:r>
          </a:p>
          <a:p>
            <a:pPr lvl="1" algn="just">
              <a:buFont typeface="Courier New" panose="02070309020205020404" pitchFamily="49" charset="0"/>
              <a:buChar char="o"/>
            </a:pPr>
            <a:r>
              <a:rPr lang="en-US" sz="1400" dirty="0"/>
              <a:t>This file is used to carry out the core functionality of hiding the kernel module and deciding which packets are accepted/dropped at which port based on predefined parameters in the configuration file. It does this with the help of </a:t>
            </a:r>
            <a:r>
              <a:rPr lang="en-US" sz="1400" dirty="0" err="1"/>
              <a:t>netfilter</a:t>
            </a:r>
            <a:r>
              <a:rPr lang="en-US" sz="1400" dirty="0"/>
              <a:t> hooking.</a:t>
            </a:r>
          </a:p>
          <a:p>
            <a:pPr lvl="1" algn="just">
              <a:buFont typeface="Courier New" panose="02070309020205020404" pitchFamily="49" charset="0"/>
              <a:buChar char="o"/>
            </a:pPr>
            <a:r>
              <a:rPr lang="en-US" sz="1400" dirty="0"/>
              <a:t>The unique thing about </a:t>
            </a:r>
            <a:r>
              <a:rPr lang="en-US" sz="1400" dirty="0" err="1"/>
              <a:t>HiddenWalls</a:t>
            </a:r>
            <a:r>
              <a:rPr lang="en-US" sz="1400" dirty="0"/>
              <a:t> is the flexibility it offers you and this is the module responsible for it. We can write many types of templates depending upon the type of firewall functionality we desire and we can invoke them as per the rules defined in the </a:t>
            </a:r>
            <a:r>
              <a:rPr lang="en-US" sz="1400" dirty="0" err="1"/>
              <a:t>hiddenwall</a:t>
            </a:r>
            <a:r>
              <a:rPr lang="en-US" sz="1400" dirty="0"/>
              <a:t> configuration file.</a:t>
            </a:r>
          </a:p>
          <a:p>
            <a:pPr marL="457200" lvl="1" indent="0" algn="just">
              <a:buNone/>
            </a:pPr>
            <a:endParaRPr lang="en-US" sz="1400" dirty="0"/>
          </a:p>
          <a:p>
            <a:pPr algn="just">
              <a:buFont typeface="Courier New" panose="02070309020205020404" pitchFamily="49" charset="0"/>
              <a:buChar char="o"/>
            </a:pPr>
            <a:r>
              <a:rPr lang="en-US" sz="1600" b="1" dirty="0">
                <a:solidFill>
                  <a:srgbClr val="F25C75"/>
                </a:solidFill>
              </a:rPr>
              <a:t>Parser Module</a:t>
            </a:r>
          </a:p>
          <a:p>
            <a:pPr lvl="1" algn="just">
              <a:buFont typeface="Courier New" panose="02070309020205020404" pitchFamily="49" charset="0"/>
              <a:buChar char="o"/>
            </a:pPr>
            <a:r>
              <a:rPr lang="en-US" sz="1400" dirty="0"/>
              <a:t>This module is used to generate the CLI and make it a complete command line utility tool. It takes in the configuration file to use along with the template file according to the functionality desired.</a:t>
            </a:r>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4162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dirty="0"/>
              <a:t>The configuration rules are  created, stored and then transferred to the template file where the functions have been defined using the rules as parameters to hide/unhide the module. It is also defined when to accept or drop packets and from which port(s). </a:t>
            </a:r>
          </a:p>
          <a:p>
            <a:pPr algn="just">
              <a:buFont typeface="Courier New" panose="02070309020205020404" pitchFamily="49" charset="0"/>
              <a:buChar char="o"/>
            </a:pPr>
            <a:r>
              <a:rPr lang="en-US" sz="1600" dirty="0"/>
              <a:t>The template file generates an output .c file called with the configurations processed using specialized functions. </a:t>
            </a:r>
          </a:p>
          <a:p>
            <a:pPr algn="just">
              <a:buFont typeface="Courier New" panose="02070309020205020404" pitchFamily="49" charset="0"/>
              <a:buChar char="o"/>
            </a:pPr>
            <a:r>
              <a:rPr lang="en-US" sz="1600" dirty="0"/>
              <a:t>We then switch to the directory of these output .c files and ‘make’ the object (.o) and kernel object (.ko) </a:t>
            </a:r>
            <a:r>
              <a:rPr lang="en-US" sz="1600" dirty="0" err="1"/>
              <a:t>fileas</a:t>
            </a:r>
            <a:r>
              <a:rPr lang="en-US" sz="1600" dirty="0"/>
              <a:t> per the commands in the </a:t>
            </a:r>
            <a:r>
              <a:rPr lang="en-US" sz="1600" dirty="0" err="1"/>
              <a:t>Makefile</a:t>
            </a:r>
            <a:r>
              <a:rPr lang="en-US" sz="1600" dirty="0"/>
              <a:t> in this directory.</a:t>
            </a:r>
          </a:p>
          <a:p>
            <a:pPr algn="just">
              <a:buFont typeface="Courier New" panose="02070309020205020404" pitchFamily="49" charset="0"/>
              <a:buChar char="o"/>
            </a:pPr>
            <a:r>
              <a:rPr lang="en-US" sz="1600" dirty="0"/>
              <a:t>We then insert the module in the kernel using </a:t>
            </a:r>
            <a:r>
              <a:rPr lang="en-US" sz="1600" b="1" dirty="0" err="1">
                <a:solidFill>
                  <a:srgbClr val="F25C75"/>
                </a:solidFill>
              </a:rPr>
              <a:t>insmod</a:t>
            </a:r>
            <a:r>
              <a:rPr lang="en-US" sz="1600" dirty="0"/>
              <a:t>. This module is hidden by default and can’t even be seen by the root user unless they know the key to unhide it.</a:t>
            </a:r>
          </a:p>
          <a:p>
            <a:pPr algn="just">
              <a:buFont typeface="Courier New" panose="02070309020205020404" pitchFamily="49" charset="0"/>
              <a:buChar char="o"/>
            </a:pPr>
            <a:endParaRPr lang="en-IN" sz="1600" b="1" dirty="0">
              <a:solidFill>
                <a:srgbClr val="F25C75"/>
              </a:solidFill>
            </a:endParaRPr>
          </a:p>
        </p:txBody>
      </p:sp>
    </p:spTree>
    <p:extLst>
      <p:ext uri="{BB962C8B-B14F-4D97-AF65-F5344CB8AC3E}">
        <p14:creationId xmlns:p14="http://schemas.microsoft.com/office/powerpoint/2010/main" val="59404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Flow Diagram</a:t>
            </a:r>
          </a:p>
        </p:txBody>
      </p:sp>
      <p:pic>
        <p:nvPicPr>
          <p:cNvPr id="4" name="Picture 3">
            <a:extLst>
              <a:ext uri="{FF2B5EF4-FFF2-40B4-BE49-F238E27FC236}">
                <a16:creationId xmlns:a16="http://schemas.microsoft.com/office/drawing/2014/main" id="{DB02F6D2-813A-451D-8354-B0570308D693}"/>
              </a:ext>
            </a:extLst>
          </p:cNvPr>
          <p:cNvPicPr>
            <a:picLocks noChangeAspect="1"/>
          </p:cNvPicPr>
          <p:nvPr/>
        </p:nvPicPr>
        <p:blipFill rotWithShape="1">
          <a:blip r:embed="rId2">
            <a:extLst>
              <a:ext uri="{28A0092B-C50C-407E-A947-70E740481C1C}">
                <a14:useLocalDpi xmlns:a14="http://schemas.microsoft.com/office/drawing/2010/main" val="0"/>
              </a:ext>
            </a:extLst>
          </a:blip>
          <a:srcRect t="7532" b="9479"/>
          <a:stretch/>
        </p:blipFill>
        <p:spPr>
          <a:xfrm>
            <a:off x="1313872" y="2336799"/>
            <a:ext cx="9564255" cy="4351078"/>
          </a:xfrm>
          <a:prstGeom prst="rect">
            <a:avLst/>
          </a:prstGeom>
        </p:spPr>
      </p:pic>
    </p:spTree>
    <p:extLst>
      <p:ext uri="{BB962C8B-B14F-4D97-AF65-F5344CB8AC3E}">
        <p14:creationId xmlns:p14="http://schemas.microsoft.com/office/powerpoint/2010/main" val="89350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Software Requirements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p:txBody>
          <a:bodyPr anchor="t">
            <a:normAutofit/>
          </a:bodyPr>
          <a:lstStyle/>
          <a:p>
            <a:pPr algn="just">
              <a:buFont typeface="Courier New" panose="02070309020205020404" pitchFamily="49" charset="0"/>
              <a:buChar char="o"/>
            </a:pPr>
            <a:r>
              <a:rPr lang="en-IN" sz="1600" dirty="0"/>
              <a:t>Programming Languages Needed</a:t>
            </a:r>
          </a:p>
          <a:p>
            <a:pPr lvl="1" algn="just">
              <a:buFont typeface="Courier New" panose="02070309020205020404" pitchFamily="49" charset="0"/>
              <a:buChar char="o"/>
            </a:pPr>
            <a:r>
              <a:rPr lang="en-IN" sz="1400" b="1" dirty="0">
                <a:solidFill>
                  <a:srgbClr val="F25C75"/>
                </a:solidFill>
              </a:rPr>
              <a:t>Python</a:t>
            </a:r>
            <a:r>
              <a:rPr lang="en-IN" sz="1400" b="1" dirty="0"/>
              <a:t> </a:t>
            </a:r>
            <a:r>
              <a:rPr lang="en-IN" sz="1400" dirty="0"/>
              <a:t>for CLI functionalities.</a:t>
            </a:r>
          </a:p>
          <a:p>
            <a:pPr lvl="1" algn="just">
              <a:buFont typeface="Courier New" panose="02070309020205020404" pitchFamily="49" charset="0"/>
              <a:buChar char="o"/>
            </a:pPr>
            <a:r>
              <a:rPr lang="en-IN" sz="1400" b="1" dirty="0">
                <a:solidFill>
                  <a:srgbClr val="F25C75"/>
                </a:solidFill>
              </a:rPr>
              <a:t>C</a:t>
            </a:r>
            <a:r>
              <a:rPr lang="en-IN" sz="1400" dirty="0"/>
              <a:t> for Linux configurations and making templates.</a:t>
            </a:r>
          </a:p>
          <a:p>
            <a:pPr algn="just">
              <a:buFont typeface="Courier New" panose="02070309020205020404" pitchFamily="49" charset="0"/>
              <a:buChar char="o"/>
            </a:pPr>
            <a:endParaRPr lang="en-IN" sz="1600" dirty="0"/>
          </a:p>
          <a:p>
            <a:pPr algn="just">
              <a:buFont typeface="Courier New" panose="02070309020205020404" pitchFamily="49" charset="0"/>
              <a:buChar char="o"/>
            </a:pPr>
            <a:r>
              <a:rPr lang="en-IN" sz="1600" dirty="0"/>
              <a:t>Serialization Languages Needed</a:t>
            </a:r>
          </a:p>
          <a:p>
            <a:pPr lvl="1" algn="just">
              <a:buFont typeface="Courier New" panose="02070309020205020404" pitchFamily="49" charset="0"/>
              <a:buChar char="o"/>
            </a:pPr>
            <a:r>
              <a:rPr lang="en-IN" sz="1400" b="1" dirty="0">
                <a:solidFill>
                  <a:srgbClr val="F25C75"/>
                </a:solidFill>
              </a:rPr>
              <a:t>YAML</a:t>
            </a:r>
            <a:r>
              <a:rPr lang="en-IN" sz="1400" dirty="0"/>
              <a:t> for configuring custom firewall rules.</a:t>
            </a:r>
          </a:p>
          <a:p>
            <a:pPr lvl="1" algn="just">
              <a:buFont typeface="Courier New" panose="02070309020205020404" pitchFamily="49" charset="0"/>
              <a:buChar char="o"/>
            </a:pPr>
            <a:endParaRPr lang="en-IN" sz="1400" dirty="0"/>
          </a:p>
          <a:p>
            <a:pPr algn="just">
              <a:buFont typeface="Courier New" panose="02070309020205020404" pitchFamily="49" charset="0"/>
              <a:buChar char="o"/>
            </a:pPr>
            <a:r>
              <a:rPr lang="en-IN" sz="1600" dirty="0"/>
              <a:t>Operating Systems &amp; Kernel Knowledge Needed</a:t>
            </a:r>
          </a:p>
          <a:p>
            <a:pPr lvl="1" algn="just">
              <a:buFont typeface="Courier New" panose="02070309020205020404" pitchFamily="49" charset="0"/>
              <a:buChar char="o"/>
            </a:pPr>
            <a:r>
              <a:rPr lang="en-IN" sz="1400" b="1" dirty="0">
                <a:solidFill>
                  <a:srgbClr val="F25C75"/>
                </a:solidFill>
              </a:rPr>
              <a:t>Linux and its Kernel in VM Environments </a:t>
            </a:r>
            <a:r>
              <a:rPr lang="en-IN" sz="1400" dirty="0"/>
              <a:t>for implementing hidden modules and testing those.</a:t>
            </a:r>
          </a:p>
        </p:txBody>
      </p:sp>
    </p:spTree>
    <p:extLst>
      <p:ext uri="{BB962C8B-B14F-4D97-AF65-F5344CB8AC3E}">
        <p14:creationId xmlns:p14="http://schemas.microsoft.com/office/powerpoint/2010/main" val="15907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7A-FED8-4BDE-96AD-763FDD06DEA1}"/>
              </a:ext>
            </a:extLst>
          </p:cNvPr>
          <p:cNvSpPr>
            <a:spLocks noGrp="1"/>
          </p:cNvSpPr>
          <p:nvPr>
            <p:ph type="title"/>
          </p:nvPr>
        </p:nvSpPr>
        <p:spPr/>
        <p:txBody>
          <a:bodyPr/>
          <a:lstStyle/>
          <a:p>
            <a:r>
              <a:rPr lang="en-IN" dirty="0"/>
              <a:t>Code Snippets</a:t>
            </a:r>
          </a:p>
        </p:txBody>
      </p:sp>
      <p:sp>
        <p:nvSpPr>
          <p:cNvPr id="3" name="Content Placeholder 2">
            <a:extLst>
              <a:ext uri="{FF2B5EF4-FFF2-40B4-BE49-F238E27FC236}">
                <a16:creationId xmlns:a16="http://schemas.microsoft.com/office/drawing/2014/main" id="{93C791B1-D1F7-4CA0-B2F9-971B5751A8B0}"/>
              </a:ext>
            </a:extLst>
          </p:cNvPr>
          <p:cNvSpPr>
            <a:spLocks noGrp="1"/>
          </p:cNvSpPr>
          <p:nvPr>
            <p:ph idx="1"/>
          </p:nvPr>
        </p:nvSpPr>
        <p:spPr>
          <a:xfrm>
            <a:off x="818712" y="2222287"/>
            <a:ext cx="10554574" cy="3636511"/>
          </a:xfrm>
        </p:spPr>
        <p:txBody>
          <a:bodyPr anchor="t">
            <a:normAutofit/>
          </a:bodyPr>
          <a:lstStyle/>
          <a:p>
            <a:pPr algn="just">
              <a:buFont typeface="Courier New" panose="02070309020205020404" pitchFamily="49" charset="0"/>
              <a:buChar char="o"/>
            </a:pPr>
            <a:r>
              <a:rPr lang="en-US" sz="1600" b="1" dirty="0">
                <a:solidFill>
                  <a:srgbClr val="F25C75"/>
                </a:solidFill>
              </a:rPr>
              <a:t>Configuration Module (</a:t>
            </a:r>
            <a:r>
              <a:rPr lang="en-US" sz="1600" b="1" dirty="0" err="1">
                <a:solidFill>
                  <a:srgbClr val="F25C75"/>
                </a:solidFill>
              </a:rPr>
              <a:t>server.yaml</a:t>
            </a:r>
            <a:r>
              <a:rPr lang="en-US" sz="1600" b="1" dirty="0">
                <a:solidFill>
                  <a:srgbClr val="F25C75"/>
                </a:solidFill>
              </a:rPr>
              <a:t>)</a:t>
            </a:r>
          </a:p>
          <a:p>
            <a:pPr lvl="1" algn="just">
              <a:buFont typeface="Courier New" panose="02070309020205020404" pitchFamily="49" charset="0"/>
              <a:buChar char="o"/>
            </a:pPr>
            <a:r>
              <a:rPr lang="en-US" sz="1400" b="1" dirty="0"/>
              <a:t>Firewall Rules Configuration</a:t>
            </a:r>
          </a:p>
          <a:p>
            <a:pPr marL="0" indent="0" algn="just">
              <a:buNone/>
            </a:pPr>
            <a:endParaRPr lang="en-US" sz="1600" b="1" dirty="0">
              <a:solidFill>
                <a:srgbClr val="F25C75"/>
              </a:solidFill>
            </a:endParaRPr>
          </a:p>
          <a:p>
            <a:pPr algn="just">
              <a:buFont typeface="Courier New" panose="02070309020205020404" pitchFamily="49" charset="0"/>
              <a:buChar char="o"/>
            </a:pPr>
            <a:endParaRPr lang="en-US" sz="1600" dirty="0"/>
          </a:p>
          <a:p>
            <a:pPr algn="just">
              <a:buFont typeface="Courier New" panose="02070309020205020404" pitchFamily="49" charset="0"/>
              <a:buChar char="o"/>
            </a:pPr>
            <a:endParaRPr lang="en-IN" sz="1600" b="1" dirty="0">
              <a:solidFill>
                <a:srgbClr val="F25C75"/>
              </a:solidFill>
            </a:endParaRPr>
          </a:p>
        </p:txBody>
      </p:sp>
      <p:graphicFrame>
        <p:nvGraphicFramePr>
          <p:cNvPr id="4" name="Table 4">
            <a:extLst>
              <a:ext uri="{FF2B5EF4-FFF2-40B4-BE49-F238E27FC236}">
                <a16:creationId xmlns:a16="http://schemas.microsoft.com/office/drawing/2014/main" id="{36640C5A-881B-4524-9157-5E15D2C55C10}"/>
              </a:ext>
            </a:extLst>
          </p:cNvPr>
          <p:cNvGraphicFramePr>
            <a:graphicFrameLocks noGrp="1"/>
          </p:cNvGraphicFramePr>
          <p:nvPr>
            <p:extLst>
              <p:ext uri="{D42A27DB-BD31-4B8C-83A1-F6EECF244321}">
                <p14:modId xmlns:p14="http://schemas.microsoft.com/office/powerpoint/2010/main" val="3712313446"/>
              </p:ext>
            </p:extLst>
          </p:nvPr>
        </p:nvGraphicFramePr>
        <p:xfrm>
          <a:off x="1394691" y="3134211"/>
          <a:ext cx="5209309" cy="3276600"/>
        </p:xfrm>
        <a:graphic>
          <a:graphicData uri="http://schemas.openxmlformats.org/drawingml/2006/table">
            <a:tbl>
              <a:tblPr firstRow="1" bandRow="1">
                <a:tableStyleId>{2D5ABB26-0587-4C30-8999-92F81FD0307C}</a:tableStyleId>
              </a:tblPr>
              <a:tblGrid>
                <a:gridCol w="5209309">
                  <a:extLst>
                    <a:ext uri="{9D8B030D-6E8A-4147-A177-3AD203B41FA5}">
                      <a16:colId xmlns:a16="http://schemas.microsoft.com/office/drawing/2014/main" val="3415935648"/>
                    </a:ext>
                  </a:extLst>
                </a:gridCol>
              </a:tblGrid>
              <a:tr h="2499972">
                <a:tc>
                  <a:txBody>
                    <a:bodyPr/>
                    <a:lstStyle/>
                    <a:p>
                      <a:r>
                        <a:rPr lang="en-US" sz="1100" dirty="0" err="1"/>
                        <a:t>module_name</a:t>
                      </a:r>
                      <a:r>
                        <a:rPr lang="en-US" sz="1100" dirty="0"/>
                        <a:t>: </a:t>
                      </a:r>
                      <a:r>
                        <a:rPr lang="en-US" sz="1100" dirty="0" err="1"/>
                        <a:t>SandWall</a:t>
                      </a:r>
                      <a:endParaRPr lang="en-US" sz="1100" dirty="0"/>
                    </a:p>
                    <a:p>
                      <a:r>
                        <a:rPr lang="en-US" sz="1100" dirty="0" err="1"/>
                        <a:t>public_ports</a:t>
                      </a:r>
                      <a:r>
                        <a:rPr lang="en-US" sz="1100" dirty="0"/>
                        <a:t>: 80,443,53</a:t>
                      </a:r>
                    </a:p>
                    <a:p>
                      <a:r>
                        <a:rPr lang="en-US" sz="1100" dirty="0" err="1"/>
                        <a:t>unhide_key</a:t>
                      </a:r>
                      <a:r>
                        <a:rPr lang="en-US" sz="1100" dirty="0"/>
                        <a:t>: </a:t>
                      </a:r>
                      <a:r>
                        <a:rPr lang="en-US" sz="1100" dirty="0" err="1"/>
                        <a:t>AbraKadabra</a:t>
                      </a:r>
                      <a:endParaRPr lang="en-US" sz="1100" dirty="0"/>
                    </a:p>
                    <a:p>
                      <a:r>
                        <a:rPr lang="en-US" sz="1100" dirty="0" err="1"/>
                        <a:t>hide_key</a:t>
                      </a:r>
                      <a:r>
                        <a:rPr lang="en-US" sz="1100" dirty="0"/>
                        <a:t>: Shazam</a:t>
                      </a:r>
                    </a:p>
                    <a:p>
                      <a:r>
                        <a:rPr lang="en-US" sz="1100" dirty="0" err="1"/>
                        <a:t>fake_device_name</a:t>
                      </a:r>
                      <a:r>
                        <a:rPr lang="en-US" sz="1100" dirty="0"/>
                        <a:t>: usb14</a:t>
                      </a:r>
                    </a:p>
                    <a:p>
                      <a:r>
                        <a:rPr lang="en-US" sz="1100" dirty="0"/>
                        <a:t>liberate_in_2_out: True</a:t>
                      </a:r>
                    </a:p>
                    <a:p>
                      <a:endParaRPr lang="en-US" sz="1100" dirty="0"/>
                    </a:p>
                    <a:p>
                      <a:r>
                        <a:rPr lang="en-US" sz="1100" dirty="0"/>
                        <a:t>whitelist: </a:t>
                      </a:r>
                    </a:p>
                    <a:p>
                      <a:r>
                        <a:rPr lang="en-US" sz="1100" dirty="0"/>
                        <a:t>- machine: </a:t>
                      </a:r>
                    </a:p>
                    <a:p>
                      <a:r>
                        <a:rPr lang="en-US" sz="1100" dirty="0"/>
                        <a:t>   </a:t>
                      </a:r>
                      <a:r>
                        <a:rPr lang="en-US" sz="1100" dirty="0" err="1"/>
                        <a:t>ip</a:t>
                      </a:r>
                      <a:r>
                        <a:rPr lang="en-US" sz="1100" dirty="0"/>
                        <a:t>: 192.168.1.22</a:t>
                      </a:r>
                    </a:p>
                    <a:p>
                      <a:r>
                        <a:rPr lang="en-US" sz="1100" dirty="0"/>
                        <a:t>   </a:t>
                      </a:r>
                      <a:r>
                        <a:rPr lang="en-US" sz="1100" dirty="0" err="1"/>
                        <a:t>open_ports</a:t>
                      </a:r>
                      <a:r>
                        <a:rPr lang="en-US" sz="1100" dirty="0"/>
                        <a:t>: 22,21</a:t>
                      </a:r>
                    </a:p>
                    <a:p>
                      <a:r>
                        <a:rPr lang="en-US" sz="1100" dirty="0"/>
                        <a:t>- machine:</a:t>
                      </a:r>
                    </a:p>
                    <a:p>
                      <a:r>
                        <a:rPr lang="en-US" sz="1100" dirty="0"/>
                        <a:t>   </a:t>
                      </a:r>
                      <a:r>
                        <a:rPr lang="en-US" sz="1100" dirty="0" err="1"/>
                        <a:t>ip</a:t>
                      </a:r>
                      <a:r>
                        <a:rPr lang="en-US" sz="1100" dirty="0"/>
                        <a:t>: 192.168.1.18</a:t>
                      </a:r>
                    </a:p>
                    <a:p>
                      <a:r>
                        <a:rPr lang="en-US" sz="1100" dirty="0"/>
                        <a:t>   </a:t>
                      </a:r>
                      <a:r>
                        <a:rPr lang="en-US" sz="1100" dirty="0" err="1"/>
                        <a:t>open_ports</a:t>
                      </a:r>
                      <a:r>
                        <a:rPr lang="en-US" sz="1100" dirty="0"/>
                        <a:t>: 22,21</a:t>
                      </a:r>
                    </a:p>
                    <a:p>
                      <a:endParaRPr lang="en-US" sz="1100" dirty="0"/>
                    </a:p>
                    <a:p>
                      <a:endParaRPr lang="en-US" sz="1100" dirty="0"/>
                    </a:p>
                    <a:p>
                      <a:endParaRPr lang="en-US" sz="1100" dirty="0"/>
                    </a:p>
                    <a:p>
                      <a:endParaRPr lang="en-US" sz="1100" dirty="0"/>
                    </a:p>
                    <a:p>
                      <a:endParaRPr lang="en-US" sz="11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6831"/>
                  </a:ext>
                </a:extLst>
              </a:tr>
            </a:tbl>
          </a:graphicData>
        </a:graphic>
      </p:graphicFrame>
    </p:spTree>
    <p:extLst>
      <p:ext uri="{BB962C8B-B14F-4D97-AF65-F5344CB8AC3E}">
        <p14:creationId xmlns:p14="http://schemas.microsoft.com/office/powerpoint/2010/main" val="36946548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1076</TotalTime>
  <Words>3484</Words>
  <Application>Microsoft Office PowerPoint</Application>
  <PresentationFormat>Widescreen</PresentationFormat>
  <Paragraphs>421</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Century Gothic</vt:lpstr>
      <vt:lpstr>Courier New</vt:lpstr>
      <vt:lpstr>Nexa Bold</vt:lpstr>
      <vt:lpstr>Nexa Light</vt:lpstr>
      <vt:lpstr>Wingdings 2</vt:lpstr>
      <vt:lpstr>Quotable</vt:lpstr>
      <vt:lpstr>HiddenWalls (Review – 3)</vt:lpstr>
      <vt:lpstr>Problem Statement &amp; Goal</vt:lpstr>
      <vt:lpstr>Proposed Solution</vt:lpstr>
      <vt:lpstr>Modules</vt:lpstr>
      <vt:lpstr>Modules (Contd …)</vt:lpstr>
      <vt:lpstr>Methodology</vt:lpstr>
      <vt:lpstr>Flow Diagram</vt:lpstr>
      <vt:lpstr>Software Requirements</vt:lpstr>
      <vt:lpstr>Code Snippets</vt:lpstr>
      <vt:lpstr>Code Snippets</vt:lpstr>
      <vt:lpstr>Code Snippets</vt:lpstr>
      <vt:lpstr>Code Snippets</vt:lpstr>
      <vt:lpstr>Code Snippets</vt:lpstr>
      <vt:lpstr>Code Snippets</vt:lpstr>
      <vt:lpstr>Code Snippets</vt:lpstr>
      <vt:lpstr>Code Snippets</vt:lpstr>
      <vt:lpstr>Code Snippets</vt:lpstr>
      <vt:lpstr>Code Snippets</vt:lpstr>
      <vt:lpstr>Code Snippets</vt:lpstr>
      <vt:lpstr>Implementation – VMs </vt:lpstr>
      <vt:lpstr>Implementation – Cases </vt:lpstr>
      <vt:lpstr>Implementation – Cases </vt:lpstr>
      <vt:lpstr>Implementation – Cases </vt:lpstr>
      <vt:lpstr>Implementation – Cases </vt:lpstr>
      <vt:lpstr>Implementation – Cases </vt:lpstr>
      <vt:lpstr>Implementation – Cases </vt:lpstr>
      <vt:lpstr>Implementation – Cases </vt:lpstr>
      <vt:lpstr>Implementation – Cases </vt:lpstr>
      <vt:lpstr>Implementation – Cases </vt:lpstr>
      <vt:lpstr>Implementation – Cases </vt:lpstr>
      <vt:lpstr>Implementation – Cases </vt:lpstr>
      <vt:lpstr>Implementation – Cases </vt:lpstr>
      <vt:lpstr>Implementation – Cases </vt:lpstr>
      <vt:lpstr>Demo Video</vt:lpstr>
      <vt:lpstr>Accuracy</vt:lpstr>
      <vt:lpstr>Conclusion</vt:lpstr>
      <vt:lpstr>Individual Contributions</vt:lpstr>
      <vt:lpstr>Progress Status</vt:lpstr>
      <vt:lpstr>References</vt:lpstr>
      <vt:lpstr>References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Walls (Review – 1)</dc:title>
  <dc:creator>YASH MILIND DEKATE</dc:creator>
  <cp:lastModifiedBy>YASH MILIND DEKATE</cp:lastModifiedBy>
  <cp:revision>137</cp:revision>
  <dcterms:created xsi:type="dcterms:W3CDTF">2021-02-28T07:28:45Z</dcterms:created>
  <dcterms:modified xsi:type="dcterms:W3CDTF">2021-06-06T12:27:47Z</dcterms:modified>
</cp:coreProperties>
</file>